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83" r:id="rId3"/>
    <p:sldId id="274" r:id="rId4"/>
    <p:sldId id="282" r:id="rId5"/>
    <p:sldId id="292" r:id="rId6"/>
    <p:sldId id="278" r:id="rId7"/>
    <p:sldId id="27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74"/>
    <p:restoredTop sz="83359" autoAdjust="0"/>
  </p:normalViewPr>
  <p:slideViewPr>
    <p:cSldViewPr snapToGrid="0" snapToObjects="1">
      <p:cViewPr varScale="1">
        <p:scale>
          <a:sx n="94" d="100"/>
          <a:sy n="94" d="100"/>
        </p:scale>
        <p:origin x="2264" y="192"/>
      </p:cViewPr>
      <p:guideLst>
        <p:guide orient="horz" pos="2160"/>
        <p:guide pos="2880"/>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EFE131-31AE-0D49-A954-4E8D02F2E960}" type="datetimeFigureOut">
              <a:rPr lang="en-US" smtClean="0"/>
              <a:t>4/3/19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E9FBFB-2085-9D42-94A3-AE52FE74F635}" type="slidenum">
              <a:rPr lang="en-US" smtClean="0"/>
              <a:t>‹#›</a:t>
            </a:fld>
            <a:endParaRPr lang="en-US"/>
          </a:p>
        </p:txBody>
      </p:sp>
    </p:spTree>
    <p:extLst>
      <p:ext uri="{BB962C8B-B14F-4D97-AF65-F5344CB8AC3E}">
        <p14:creationId xmlns:p14="http://schemas.microsoft.com/office/powerpoint/2010/main" val="424761509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2E9FBFB-2085-9D42-94A3-AE52FE74F635}" type="slidenum">
              <a:rPr lang="en-US" smtClean="0"/>
              <a:t>2</a:t>
            </a:fld>
            <a:endParaRPr lang="en-US"/>
          </a:p>
        </p:txBody>
      </p:sp>
    </p:spTree>
    <p:extLst>
      <p:ext uri="{BB962C8B-B14F-4D97-AF65-F5344CB8AC3E}">
        <p14:creationId xmlns:p14="http://schemas.microsoft.com/office/powerpoint/2010/main" val="1612438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i="0" u="none" strike="noStrike" kern="1200" baseline="0" dirty="0">
                <a:solidFill>
                  <a:schemeClr val="tx1"/>
                </a:solidFill>
                <a:latin typeface="Arial Narrow"/>
                <a:ea typeface="+mn-ea"/>
                <a:cs typeface="Arial Narrow"/>
              </a:rPr>
              <a:t>Design Overview</a:t>
            </a:r>
          </a:p>
          <a:p>
            <a:r>
              <a:rPr lang="en-US" sz="1100" b="0" i="0" u="none" strike="noStrike" kern="1200" baseline="0" dirty="0">
                <a:solidFill>
                  <a:schemeClr val="tx1"/>
                </a:solidFill>
                <a:latin typeface="Arial Narrow"/>
                <a:ea typeface="+mn-ea"/>
                <a:cs typeface="Arial Narrow"/>
              </a:rPr>
              <a:t>Districts will be assessed on student performance in six areas measured through three pathways. The score for each area is calculated by averaging the </a:t>
            </a:r>
            <a:r>
              <a:rPr lang="en-US" sz="1100" b="0" i="1" u="none" strike="noStrike" kern="1200" baseline="0" dirty="0">
                <a:solidFill>
                  <a:schemeClr val="tx1"/>
                </a:solidFill>
                <a:latin typeface="Arial Narrow"/>
                <a:ea typeface="+mn-ea"/>
                <a:cs typeface="Arial Narrow"/>
              </a:rPr>
              <a:t>best of </a:t>
            </a:r>
            <a:r>
              <a:rPr lang="en-US" sz="1100" b="1" i="0" u="none" strike="noStrike" kern="1200" baseline="0" dirty="0">
                <a:solidFill>
                  <a:schemeClr val="tx1"/>
                </a:solidFill>
                <a:latin typeface="Arial Narrow"/>
                <a:ea typeface="+mn-ea"/>
                <a:cs typeface="Arial Narrow"/>
              </a:rPr>
              <a:t>absolute performance </a:t>
            </a:r>
            <a:r>
              <a:rPr lang="en-US" sz="1100" b="0" i="0" u="none" strike="noStrike" kern="1200" baseline="0" dirty="0">
                <a:solidFill>
                  <a:schemeClr val="tx1"/>
                </a:solidFill>
                <a:latin typeface="Arial Narrow"/>
                <a:ea typeface="+mn-ea"/>
                <a:cs typeface="Arial Narrow"/>
              </a:rPr>
              <a:t>or </a:t>
            </a:r>
            <a:r>
              <a:rPr lang="en-US" sz="1100" b="1" i="0" u="none" strike="noStrike" kern="1200" baseline="0" dirty="0">
                <a:solidFill>
                  <a:schemeClr val="tx1"/>
                </a:solidFill>
                <a:latin typeface="Arial Narrow"/>
                <a:ea typeface="+mn-ea"/>
                <a:cs typeface="Arial Narrow"/>
              </a:rPr>
              <a:t>AMO target </a:t>
            </a:r>
            <a:r>
              <a:rPr lang="en-US" sz="1100" b="0" i="0" u="none" strike="noStrike" kern="1200" baseline="0" dirty="0">
                <a:solidFill>
                  <a:schemeClr val="tx1"/>
                </a:solidFill>
                <a:latin typeface="Arial Narrow"/>
                <a:ea typeface="+mn-ea"/>
                <a:cs typeface="Arial Narrow"/>
              </a:rPr>
              <a:t>and </a:t>
            </a:r>
            <a:r>
              <a:rPr lang="en-US" sz="1100" b="1" i="0" u="none" strike="noStrike" kern="1200" baseline="0" dirty="0">
                <a:solidFill>
                  <a:schemeClr val="tx1"/>
                </a:solidFill>
                <a:latin typeface="Arial Narrow"/>
                <a:ea typeface="+mn-ea"/>
                <a:cs typeface="Arial Narrow"/>
              </a:rPr>
              <a:t>value-added </a:t>
            </a:r>
            <a:r>
              <a:rPr lang="en-US" sz="1100" b="0" i="0" u="none" strike="noStrike" kern="1200" baseline="0" dirty="0">
                <a:solidFill>
                  <a:schemeClr val="tx1"/>
                </a:solidFill>
                <a:latin typeface="Arial Narrow"/>
                <a:ea typeface="+mn-ea"/>
                <a:cs typeface="Arial Narrow"/>
              </a:rPr>
              <a:t>pathways.</a:t>
            </a:r>
          </a:p>
          <a:p>
            <a:r>
              <a:rPr lang="en-US" sz="1100" b="0" i="1" u="none" strike="noStrike" kern="1200" baseline="0" dirty="0">
                <a:solidFill>
                  <a:schemeClr val="tx1"/>
                </a:solidFill>
                <a:latin typeface="Arial Narrow"/>
                <a:ea typeface="+mn-ea"/>
                <a:cs typeface="Arial Narrow"/>
              </a:rPr>
              <a:t>Performance Areas and Pathways</a:t>
            </a:r>
          </a:p>
          <a:p>
            <a:r>
              <a:rPr lang="en-US" sz="1100" b="0" i="0" u="none" strike="noStrike" kern="1200" baseline="0" dirty="0">
                <a:solidFill>
                  <a:schemeClr val="tx1"/>
                </a:solidFill>
                <a:latin typeface="Arial Narrow"/>
                <a:ea typeface="+mn-ea"/>
                <a:cs typeface="Arial Narrow"/>
              </a:rPr>
              <a:t>1. </a:t>
            </a:r>
            <a:r>
              <a:rPr lang="en-US" sz="1100" b="1" i="0" u="none" strike="noStrike" kern="1200" baseline="0" dirty="0">
                <a:solidFill>
                  <a:schemeClr val="tx1"/>
                </a:solidFill>
                <a:latin typeface="Arial Narrow"/>
                <a:ea typeface="+mn-ea"/>
                <a:cs typeface="Arial Narrow"/>
              </a:rPr>
              <a:t>Grade 3-5 Success Rate </a:t>
            </a:r>
            <a:r>
              <a:rPr lang="en-US" sz="1100" b="0" i="0" u="none" strike="noStrike" kern="1200" baseline="0" dirty="0">
                <a:solidFill>
                  <a:schemeClr val="tx1"/>
                </a:solidFill>
                <a:latin typeface="Arial Narrow"/>
                <a:ea typeface="+mn-ea"/>
                <a:cs typeface="Arial Narrow"/>
              </a:rPr>
              <a:t>- TCAP data, including math, English language arts, and science</a:t>
            </a:r>
          </a:p>
          <a:p>
            <a:r>
              <a:rPr lang="en-US" sz="1100" b="0" i="0" u="none" strike="noStrike" kern="1200" baseline="0" dirty="0">
                <a:solidFill>
                  <a:schemeClr val="tx1"/>
                </a:solidFill>
                <a:latin typeface="Arial Narrow"/>
                <a:ea typeface="+mn-ea"/>
                <a:cs typeface="Arial Narrow"/>
              </a:rPr>
              <a:t>2. </a:t>
            </a:r>
            <a:r>
              <a:rPr lang="en-US" sz="1100" b="1" i="0" u="none" strike="noStrike" kern="1200" baseline="0" dirty="0">
                <a:solidFill>
                  <a:schemeClr val="tx1"/>
                </a:solidFill>
                <a:latin typeface="Arial Narrow"/>
                <a:ea typeface="+mn-ea"/>
                <a:cs typeface="Arial Narrow"/>
              </a:rPr>
              <a:t>Grade 6-8 Success Rate </a:t>
            </a:r>
            <a:r>
              <a:rPr lang="en-US" sz="1100" b="0" i="0" u="none" strike="noStrike" kern="1200" baseline="0" dirty="0">
                <a:solidFill>
                  <a:schemeClr val="tx1"/>
                </a:solidFill>
                <a:latin typeface="Arial Narrow"/>
                <a:ea typeface="+mn-ea"/>
                <a:cs typeface="Arial Narrow"/>
              </a:rPr>
              <a:t>- TCAP data, including math, English language arts, and science</a:t>
            </a:r>
          </a:p>
          <a:p>
            <a:r>
              <a:rPr lang="en-US" sz="1100" b="0" i="0" u="none" strike="noStrike" kern="1200" baseline="0" dirty="0">
                <a:solidFill>
                  <a:schemeClr val="tx1"/>
                </a:solidFill>
                <a:latin typeface="Arial Narrow"/>
                <a:ea typeface="+mn-ea"/>
                <a:cs typeface="Arial Narrow"/>
              </a:rPr>
              <a:t>3. </a:t>
            </a:r>
            <a:r>
              <a:rPr lang="en-US" sz="1100" b="1" i="0" u="none" strike="noStrike" kern="1200" baseline="0" dirty="0">
                <a:solidFill>
                  <a:schemeClr val="tx1"/>
                </a:solidFill>
                <a:latin typeface="Arial Narrow"/>
                <a:ea typeface="+mn-ea"/>
                <a:cs typeface="Arial Narrow"/>
              </a:rPr>
              <a:t>Grade 9-12 Success Rate </a:t>
            </a:r>
            <a:r>
              <a:rPr lang="en-US" sz="1100" b="0" i="0" u="none" strike="noStrike" kern="1200" baseline="0" dirty="0">
                <a:solidFill>
                  <a:schemeClr val="tx1"/>
                </a:solidFill>
                <a:latin typeface="Arial Narrow"/>
                <a:ea typeface="+mn-ea"/>
                <a:cs typeface="Arial Narrow"/>
              </a:rPr>
              <a:t>- TCAP data, including math, English language arts, and science, and ACT composite/SAT equivalent (for graduating seniors using </a:t>
            </a:r>
            <a:r>
              <a:rPr lang="en-US" sz="1100" b="0" i="1" u="none" strike="noStrike" kern="1200" baseline="0" dirty="0">
                <a:solidFill>
                  <a:schemeClr val="tx1"/>
                </a:solidFill>
                <a:latin typeface="Arial Narrow"/>
                <a:ea typeface="+mn-ea"/>
                <a:cs typeface="Arial Narrow"/>
              </a:rPr>
              <a:t>best </a:t>
            </a:r>
            <a:r>
              <a:rPr lang="en-US" sz="1100" b="0" i="0" u="none" strike="noStrike" kern="1200" baseline="0" dirty="0">
                <a:solidFill>
                  <a:schemeClr val="tx1"/>
                </a:solidFill>
                <a:latin typeface="Arial Narrow"/>
                <a:ea typeface="+mn-ea"/>
                <a:cs typeface="Arial Narrow"/>
              </a:rPr>
              <a:t>composite score)</a:t>
            </a:r>
          </a:p>
          <a:p>
            <a:r>
              <a:rPr lang="en-US" sz="1100" b="0" i="0" u="none" strike="noStrike" kern="1200" baseline="0" dirty="0">
                <a:solidFill>
                  <a:schemeClr val="tx1"/>
                </a:solidFill>
                <a:latin typeface="Arial Narrow"/>
                <a:ea typeface="+mn-ea"/>
                <a:cs typeface="Arial Narrow"/>
              </a:rPr>
              <a:t>• For success rates, the absolute performance pathway is the number of students </a:t>
            </a:r>
            <a:r>
              <a:rPr lang="en-US" sz="1100" b="0" i="1" u="none" strike="noStrike" kern="1200" baseline="0" dirty="0">
                <a:solidFill>
                  <a:schemeClr val="tx1"/>
                </a:solidFill>
                <a:latin typeface="Arial Narrow"/>
                <a:ea typeface="+mn-ea"/>
                <a:cs typeface="Arial Narrow"/>
              </a:rPr>
              <a:t>on track </a:t>
            </a:r>
            <a:r>
              <a:rPr lang="en-US" sz="1100" b="0" i="0" u="none" strike="noStrike" kern="1200" baseline="0" dirty="0">
                <a:solidFill>
                  <a:schemeClr val="tx1"/>
                </a:solidFill>
                <a:latin typeface="Arial Narrow"/>
                <a:ea typeface="+mn-ea"/>
                <a:cs typeface="Arial Narrow"/>
              </a:rPr>
              <a:t>or </a:t>
            </a:r>
            <a:r>
              <a:rPr lang="en-US" sz="1100" b="0" i="1" u="none" strike="noStrike" kern="1200" baseline="0" dirty="0">
                <a:solidFill>
                  <a:schemeClr val="tx1"/>
                </a:solidFill>
                <a:latin typeface="Arial Narrow"/>
                <a:ea typeface="+mn-ea"/>
                <a:cs typeface="Arial Narrow"/>
              </a:rPr>
              <a:t>mastered </a:t>
            </a:r>
            <a:r>
              <a:rPr lang="en-US" sz="1100" b="0" i="0" u="none" strike="noStrike" kern="1200" baseline="0" dirty="0">
                <a:solidFill>
                  <a:schemeClr val="tx1"/>
                </a:solidFill>
                <a:latin typeface="Arial Narrow"/>
                <a:ea typeface="+mn-ea"/>
                <a:cs typeface="Arial Narrow"/>
              </a:rPr>
              <a:t>for all subjects in the applicable grade band.</a:t>
            </a:r>
          </a:p>
          <a:p>
            <a:r>
              <a:rPr lang="en-US" sz="1100" b="0" i="0" u="none" strike="noStrike" kern="1200" baseline="0" dirty="0">
                <a:solidFill>
                  <a:schemeClr val="tx1"/>
                </a:solidFill>
                <a:latin typeface="Arial Narrow"/>
                <a:ea typeface="+mn-ea"/>
                <a:cs typeface="Arial Narrow"/>
              </a:rPr>
              <a:t>• For success rates, the AMO target pathway is the target set to reduce the percent of students who are not scoring </a:t>
            </a:r>
            <a:r>
              <a:rPr lang="en-US" sz="1100" b="0" i="1" u="none" strike="noStrike" kern="1200" baseline="0" dirty="0">
                <a:solidFill>
                  <a:schemeClr val="tx1"/>
                </a:solidFill>
                <a:latin typeface="Arial Narrow"/>
                <a:ea typeface="+mn-ea"/>
                <a:cs typeface="Arial Narrow"/>
              </a:rPr>
              <a:t>on track </a:t>
            </a:r>
            <a:r>
              <a:rPr lang="en-US" sz="1100" b="0" i="0" u="none" strike="noStrike" kern="1200" baseline="0" dirty="0">
                <a:solidFill>
                  <a:schemeClr val="tx1"/>
                </a:solidFill>
                <a:latin typeface="Arial Narrow"/>
                <a:ea typeface="+mn-ea"/>
                <a:cs typeface="Arial Narrow"/>
              </a:rPr>
              <a:t>or </a:t>
            </a:r>
            <a:r>
              <a:rPr lang="en-US" sz="1100" b="0" i="1" u="none" strike="noStrike" kern="1200" baseline="0" dirty="0">
                <a:solidFill>
                  <a:schemeClr val="tx1"/>
                </a:solidFill>
                <a:latin typeface="Arial Narrow"/>
                <a:ea typeface="+mn-ea"/>
                <a:cs typeface="Arial Narrow"/>
              </a:rPr>
              <a:t>mastered </a:t>
            </a:r>
            <a:r>
              <a:rPr lang="en-US" sz="1100" b="0" i="0" u="none" strike="noStrike" kern="1200" baseline="0" dirty="0">
                <a:solidFill>
                  <a:schemeClr val="tx1"/>
                </a:solidFill>
                <a:latin typeface="Arial Narrow"/>
                <a:ea typeface="+mn-ea"/>
                <a:cs typeface="Arial Narrow"/>
              </a:rPr>
              <a:t>for all subjects in the applicable grade band.</a:t>
            </a:r>
          </a:p>
          <a:p>
            <a:r>
              <a:rPr lang="en-US" sz="1100" b="0" i="0" u="none" strike="noStrike" kern="1200" baseline="0" dirty="0">
                <a:solidFill>
                  <a:schemeClr val="tx1"/>
                </a:solidFill>
                <a:latin typeface="Arial Narrow"/>
                <a:ea typeface="+mn-ea"/>
                <a:cs typeface="Arial Narrow"/>
              </a:rPr>
              <a:t>• For success rates, the value-added pathway is the TVAAS composite in the applicable grade band.</a:t>
            </a:r>
          </a:p>
          <a:p>
            <a:r>
              <a:rPr lang="en-US" sz="1100" b="0" i="0" u="none" strike="noStrike" kern="1200" baseline="0" dirty="0">
                <a:solidFill>
                  <a:schemeClr val="tx1"/>
                </a:solidFill>
                <a:latin typeface="Arial Narrow"/>
                <a:ea typeface="+mn-ea"/>
                <a:cs typeface="Arial Narrow"/>
              </a:rPr>
              <a:t>4. </a:t>
            </a:r>
            <a:r>
              <a:rPr lang="en-US" sz="1100" b="1" i="0" u="none" strike="noStrike" kern="1200" baseline="0" dirty="0">
                <a:solidFill>
                  <a:schemeClr val="tx1"/>
                </a:solidFill>
                <a:latin typeface="Arial Narrow"/>
                <a:ea typeface="+mn-ea"/>
                <a:cs typeface="Arial Narrow"/>
              </a:rPr>
              <a:t>Graduation rate</a:t>
            </a:r>
          </a:p>
          <a:p>
            <a:r>
              <a:rPr lang="en-US" sz="1100" b="0" i="0" u="none" strike="noStrike" kern="1200" baseline="0" dirty="0">
                <a:solidFill>
                  <a:schemeClr val="tx1"/>
                </a:solidFill>
                <a:latin typeface="Arial Narrow"/>
                <a:ea typeface="+mn-ea"/>
                <a:cs typeface="Arial Narrow"/>
              </a:rPr>
              <a:t>• The absolute performance pathway measures the percent of students in a graduation cohort who graduated within four years and one summer.</a:t>
            </a:r>
          </a:p>
          <a:p>
            <a:r>
              <a:rPr lang="en-US" sz="1100" b="0" i="0" u="none" strike="noStrike" kern="1200" baseline="0" dirty="0">
                <a:solidFill>
                  <a:schemeClr val="tx1"/>
                </a:solidFill>
                <a:latin typeface="Arial Narrow"/>
                <a:ea typeface="+mn-ea"/>
                <a:cs typeface="Arial Narrow"/>
              </a:rPr>
              <a:t>• The AMO target pathway is a target to increase the percent of students who graduate within four years and a summer.</a:t>
            </a:r>
          </a:p>
          <a:p>
            <a:r>
              <a:rPr lang="en-US" sz="1100" b="0" i="0" u="none" strike="noStrike" kern="1200" baseline="0" dirty="0">
                <a:solidFill>
                  <a:schemeClr val="tx1"/>
                </a:solidFill>
                <a:latin typeface="Arial Narrow"/>
                <a:ea typeface="+mn-ea"/>
                <a:cs typeface="Arial Narrow"/>
              </a:rPr>
              <a:t>• The value-added pathway is a student-level comparison that measures the percent of students meeting the </a:t>
            </a:r>
            <a:r>
              <a:rPr lang="en-US" sz="1100" b="1" i="1" u="none" strike="noStrike" kern="1200" baseline="0" dirty="0">
                <a:solidFill>
                  <a:schemeClr val="tx1"/>
                </a:solidFill>
                <a:latin typeface="Arial Narrow"/>
                <a:ea typeface="+mn-ea"/>
                <a:cs typeface="Arial Narrow"/>
              </a:rPr>
              <a:t>Ready Graduate </a:t>
            </a:r>
            <a:r>
              <a:rPr lang="en-US" sz="1100" b="0" i="0" u="none" strike="noStrike" kern="1200" baseline="0" dirty="0">
                <a:solidFill>
                  <a:schemeClr val="tx1"/>
                </a:solidFill>
                <a:latin typeface="Arial Narrow"/>
                <a:ea typeface="+mn-ea"/>
                <a:cs typeface="Arial Narrow"/>
              </a:rPr>
              <a:t>criteria. The growth expectation will be set based on the state-level performance.</a:t>
            </a:r>
          </a:p>
          <a:p>
            <a:r>
              <a:rPr lang="en-US" sz="1100" b="0" i="0" u="none" strike="noStrike" kern="1200" baseline="0" dirty="0">
                <a:solidFill>
                  <a:schemeClr val="tx1"/>
                </a:solidFill>
                <a:latin typeface="Arial Narrow"/>
                <a:ea typeface="+mn-ea"/>
                <a:cs typeface="Arial Narrow"/>
              </a:rPr>
              <a:t>5. </a:t>
            </a:r>
            <a:r>
              <a:rPr lang="en-US" sz="1100" b="1" i="0" u="none" strike="noStrike" kern="1200" baseline="0" dirty="0">
                <a:solidFill>
                  <a:schemeClr val="tx1"/>
                </a:solidFill>
                <a:latin typeface="Arial Narrow"/>
                <a:ea typeface="+mn-ea"/>
                <a:cs typeface="Arial Narrow"/>
              </a:rPr>
              <a:t>Chronically out of school</a:t>
            </a:r>
          </a:p>
          <a:p>
            <a:r>
              <a:rPr lang="en-US" sz="1100" b="0" i="0" u="none" strike="noStrike" kern="1200" baseline="0" dirty="0">
                <a:solidFill>
                  <a:schemeClr val="tx1"/>
                </a:solidFill>
                <a:latin typeface="Arial Narrow"/>
                <a:ea typeface="+mn-ea"/>
                <a:cs typeface="Arial Narrow"/>
              </a:rPr>
              <a:t>• The absolute performance pathway measures the percent of students who are chronically out of school.</a:t>
            </a:r>
          </a:p>
          <a:p>
            <a:r>
              <a:rPr lang="en-US" sz="1100" b="0" i="0" u="none" strike="noStrike" kern="1200" baseline="0" dirty="0">
                <a:solidFill>
                  <a:schemeClr val="tx1"/>
                </a:solidFill>
                <a:latin typeface="Arial Narrow"/>
                <a:ea typeface="+mn-ea"/>
                <a:cs typeface="Arial Narrow"/>
              </a:rPr>
              <a:t>• The AMO target is a cohort-level comparison target to reduce the percent of students who are chronically out of school.</a:t>
            </a:r>
          </a:p>
          <a:p>
            <a:r>
              <a:rPr lang="en-US" sz="1100" b="0" i="0" u="none" strike="noStrike" kern="1200" baseline="0" dirty="0">
                <a:solidFill>
                  <a:schemeClr val="tx1"/>
                </a:solidFill>
                <a:latin typeface="Arial Narrow"/>
                <a:ea typeface="+mn-ea"/>
                <a:cs typeface="Arial Narrow"/>
              </a:rPr>
              <a:t>6. </a:t>
            </a:r>
            <a:r>
              <a:rPr lang="en-US" sz="1100" b="1" i="0" u="none" strike="noStrike" kern="1200" baseline="0" dirty="0">
                <a:solidFill>
                  <a:schemeClr val="tx1"/>
                </a:solidFill>
                <a:latin typeface="Arial Narrow"/>
                <a:ea typeface="+mn-ea"/>
                <a:cs typeface="Arial Narrow"/>
              </a:rPr>
              <a:t>English Language Proficiency Assessment (WIDA ACCESS)</a:t>
            </a:r>
          </a:p>
          <a:p>
            <a:r>
              <a:rPr lang="en-US" sz="1100" b="0" i="0" u="none" strike="noStrike" kern="1200" baseline="0" dirty="0">
                <a:solidFill>
                  <a:schemeClr val="tx1"/>
                </a:solidFill>
                <a:latin typeface="Arial Narrow"/>
                <a:ea typeface="+mn-ea"/>
                <a:cs typeface="Arial Narrow"/>
              </a:rPr>
              <a:t>• The absolute performance pathway measures percent of students exiting EL status, weighted by time in ESL services.</a:t>
            </a:r>
          </a:p>
          <a:p>
            <a:r>
              <a:rPr lang="en-US" sz="1100" b="0" i="0" u="none" strike="noStrike" kern="1200" baseline="0" dirty="0">
                <a:solidFill>
                  <a:schemeClr val="tx1"/>
                </a:solidFill>
                <a:latin typeface="Arial Narrow"/>
                <a:ea typeface="+mn-ea"/>
                <a:cs typeface="Arial Narrow"/>
              </a:rPr>
              <a:t>• The AMO target is a target to increase the percent of students meeting the growth standard based on prior EL proficiency level.</a:t>
            </a:r>
          </a:p>
          <a:p>
            <a:r>
              <a:rPr lang="en-US" sz="1100" b="0" i="0" u="none" strike="noStrike" kern="1200" baseline="0" dirty="0">
                <a:solidFill>
                  <a:schemeClr val="tx1"/>
                </a:solidFill>
                <a:latin typeface="Arial Narrow"/>
                <a:ea typeface="+mn-ea"/>
                <a:cs typeface="Arial Narrow"/>
              </a:rPr>
              <a:t>• The value-added pathway is a student-level metric based on the percent of students who recently exited EL service (T1-T4) scoring on track/mastered on the </a:t>
            </a:r>
            <a:r>
              <a:rPr lang="en-US" sz="1100" b="0" i="0" u="none" strike="noStrike" kern="1200" baseline="0" dirty="0" err="1">
                <a:solidFill>
                  <a:schemeClr val="tx1"/>
                </a:solidFill>
                <a:latin typeface="Arial Narrow"/>
                <a:ea typeface="+mn-ea"/>
                <a:cs typeface="Arial Narrow"/>
              </a:rPr>
              <a:t>TNReady</a:t>
            </a:r>
            <a:r>
              <a:rPr lang="en-US" sz="1100" b="0" i="0" u="none" strike="noStrike" kern="1200" baseline="0" dirty="0">
                <a:solidFill>
                  <a:schemeClr val="tx1"/>
                </a:solidFill>
                <a:latin typeface="Arial Narrow"/>
                <a:ea typeface="+mn-ea"/>
                <a:cs typeface="Arial Narrow"/>
              </a:rPr>
              <a:t> ELA assessment in the current year.</a:t>
            </a:r>
            <a:endParaRPr lang="en-US" sz="1100" dirty="0">
              <a:latin typeface="Arial Narrow"/>
              <a:cs typeface="Arial Narrow"/>
            </a:endParaRPr>
          </a:p>
        </p:txBody>
      </p:sp>
      <p:sp>
        <p:nvSpPr>
          <p:cNvPr id="4" name="Slide Number Placeholder 3"/>
          <p:cNvSpPr>
            <a:spLocks noGrp="1"/>
          </p:cNvSpPr>
          <p:nvPr>
            <p:ph type="sldNum" sz="quarter" idx="10"/>
          </p:nvPr>
        </p:nvSpPr>
        <p:spPr/>
        <p:txBody>
          <a:bodyPr/>
          <a:lstStyle/>
          <a:p>
            <a:fld id="{F2E9FBFB-2085-9D42-94A3-AE52FE74F635}" type="slidenum">
              <a:rPr lang="en-US" smtClean="0"/>
              <a:t>3</a:t>
            </a:fld>
            <a:endParaRPr lang="en-US"/>
          </a:p>
        </p:txBody>
      </p:sp>
    </p:spTree>
    <p:extLst>
      <p:ext uri="{BB962C8B-B14F-4D97-AF65-F5344CB8AC3E}">
        <p14:creationId xmlns:p14="http://schemas.microsoft.com/office/powerpoint/2010/main" val="3514076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i="0" u="none" strike="noStrike" kern="1200" baseline="0" dirty="0">
                <a:solidFill>
                  <a:schemeClr val="tx1"/>
                </a:solidFill>
                <a:latin typeface="Arial Narrow"/>
                <a:ea typeface="+mn-ea"/>
                <a:cs typeface="Arial Narrow"/>
              </a:rPr>
              <a:t>Design Overview</a:t>
            </a:r>
          </a:p>
          <a:p>
            <a:r>
              <a:rPr lang="en-US" sz="1100" b="0" i="0" u="none" strike="noStrike" kern="1200" baseline="0" dirty="0">
                <a:solidFill>
                  <a:schemeClr val="tx1"/>
                </a:solidFill>
                <a:latin typeface="Arial Narrow"/>
                <a:ea typeface="+mn-ea"/>
                <a:cs typeface="Arial Narrow"/>
              </a:rPr>
              <a:t>Districts will be assessed on student performance in six areas measured through three pathways. The score for each area is calculated by averaging the </a:t>
            </a:r>
            <a:r>
              <a:rPr lang="en-US" sz="1100" b="0" i="1" u="none" strike="noStrike" kern="1200" baseline="0" dirty="0">
                <a:solidFill>
                  <a:schemeClr val="tx1"/>
                </a:solidFill>
                <a:latin typeface="Arial Narrow"/>
                <a:ea typeface="+mn-ea"/>
                <a:cs typeface="Arial Narrow"/>
              </a:rPr>
              <a:t>best of </a:t>
            </a:r>
            <a:r>
              <a:rPr lang="en-US" sz="1100" b="1" i="0" u="none" strike="noStrike" kern="1200" baseline="0" dirty="0">
                <a:solidFill>
                  <a:schemeClr val="tx1"/>
                </a:solidFill>
                <a:latin typeface="Arial Narrow"/>
                <a:ea typeface="+mn-ea"/>
                <a:cs typeface="Arial Narrow"/>
              </a:rPr>
              <a:t>absolute performance </a:t>
            </a:r>
            <a:r>
              <a:rPr lang="en-US" sz="1100" b="0" i="0" u="none" strike="noStrike" kern="1200" baseline="0" dirty="0">
                <a:solidFill>
                  <a:schemeClr val="tx1"/>
                </a:solidFill>
                <a:latin typeface="Arial Narrow"/>
                <a:ea typeface="+mn-ea"/>
                <a:cs typeface="Arial Narrow"/>
              </a:rPr>
              <a:t>or </a:t>
            </a:r>
            <a:r>
              <a:rPr lang="en-US" sz="1100" b="1" i="0" u="none" strike="noStrike" kern="1200" baseline="0" dirty="0">
                <a:solidFill>
                  <a:schemeClr val="tx1"/>
                </a:solidFill>
                <a:latin typeface="Arial Narrow"/>
                <a:ea typeface="+mn-ea"/>
                <a:cs typeface="Arial Narrow"/>
              </a:rPr>
              <a:t>AMO target </a:t>
            </a:r>
            <a:r>
              <a:rPr lang="en-US" sz="1100" b="0" i="0" u="none" strike="noStrike" kern="1200" baseline="0" dirty="0">
                <a:solidFill>
                  <a:schemeClr val="tx1"/>
                </a:solidFill>
                <a:latin typeface="Arial Narrow"/>
                <a:ea typeface="+mn-ea"/>
                <a:cs typeface="Arial Narrow"/>
              </a:rPr>
              <a:t>and </a:t>
            </a:r>
            <a:r>
              <a:rPr lang="en-US" sz="1100" b="1" i="0" u="none" strike="noStrike" kern="1200" baseline="0" dirty="0">
                <a:solidFill>
                  <a:schemeClr val="tx1"/>
                </a:solidFill>
                <a:latin typeface="Arial Narrow"/>
                <a:ea typeface="+mn-ea"/>
                <a:cs typeface="Arial Narrow"/>
              </a:rPr>
              <a:t>value-added </a:t>
            </a:r>
            <a:r>
              <a:rPr lang="en-US" sz="1100" b="0" i="0" u="none" strike="noStrike" kern="1200" baseline="0" dirty="0">
                <a:solidFill>
                  <a:schemeClr val="tx1"/>
                </a:solidFill>
                <a:latin typeface="Arial Narrow"/>
                <a:ea typeface="+mn-ea"/>
                <a:cs typeface="Arial Narrow"/>
              </a:rPr>
              <a:t>pathways.</a:t>
            </a:r>
          </a:p>
          <a:p>
            <a:r>
              <a:rPr lang="en-US" sz="1100" b="0" i="1" u="none" strike="noStrike" kern="1200" baseline="0" dirty="0">
                <a:solidFill>
                  <a:schemeClr val="tx1"/>
                </a:solidFill>
                <a:latin typeface="Arial Narrow"/>
                <a:ea typeface="+mn-ea"/>
                <a:cs typeface="Arial Narrow"/>
              </a:rPr>
              <a:t>Performance Areas and Pathways</a:t>
            </a:r>
          </a:p>
          <a:p>
            <a:r>
              <a:rPr lang="en-US" sz="1100" b="0" i="0" u="none" strike="noStrike" kern="1200" baseline="0" dirty="0">
                <a:solidFill>
                  <a:schemeClr val="tx1"/>
                </a:solidFill>
                <a:latin typeface="Arial Narrow"/>
                <a:ea typeface="+mn-ea"/>
                <a:cs typeface="Arial Narrow"/>
              </a:rPr>
              <a:t>1. </a:t>
            </a:r>
            <a:r>
              <a:rPr lang="en-US" sz="1100" b="1" i="0" u="none" strike="noStrike" kern="1200" baseline="0" dirty="0">
                <a:solidFill>
                  <a:schemeClr val="tx1"/>
                </a:solidFill>
                <a:latin typeface="Arial Narrow"/>
                <a:ea typeface="+mn-ea"/>
                <a:cs typeface="Arial Narrow"/>
              </a:rPr>
              <a:t>Grade 3-5 Success Rate </a:t>
            </a:r>
            <a:r>
              <a:rPr lang="en-US" sz="1100" b="0" i="0" u="none" strike="noStrike" kern="1200" baseline="0" dirty="0">
                <a:solidFill>
                  <a:schemeClr val="tx1"/>
                </a:solidFill>
                <a:latin typeface="Arial Narrow"/>
                <a:ea typeface="+mn-ea"/>
                <a:cs typeface="Arial Narrow"/>
              </a:rPr>
              <a:t>- TCAP data, including math, English language arts, and science</a:t>
            </a:r>
          </a:p>
          <a:p>
            <a:r>
              <a:rPr lang="en-US" sz="1100" b="0" i="0" u="none" strike="noStrike" kern="1200" baseline="0" dirty="0">
                <a:solidFill>
                  <a:schemeClr val="tx1"/>
                </a:solidFill>
                <a:latin typeface="Arial Narrow"/>
                <a:ea typeface="+mn-ea"/>
                <a:cs typeface="Arial Narrow"/>
              </a:rPr>
              <a:t>2. </a:t>
            </a:r>
            <a:r>
              <a:rPr lang="en-US" sz="1100" b="1" i="0" u="none" strike="noStrike" kern="1200" baseline="0" dirty="0">
                <a:solidFill>
                  <a:schemeClr val="tx1"/>
                </a:solidFill>
                <a:latin typeface="Arial Narrow"/>
                <a:ea typeface="+mn-ea"/>
                <a:cs typeface="Arial Narrow"/>
              </a:rPr>
              <a:t>Grade 6-8 Success Rate </a:t>
            </a:r>
            <a:r>
              <a:rPr lang="en-US" sz="1100" b="0" i="0" u="none" strike="noStrike" kern="1200" baseline="0" dirty="0">
                <a:solidFill>
                  <a:schemeClr val="tx1"/>
                </a:solidFill>
                <a:latin typeface="Arial Narrow"/>
                <a:ea typeface="+mn-ea"/>
                <a:cs typeface="Arial Narrow"/>
              </a:rPr>
              <a:t>- TCAP data, including math, English language arts, and science</a:t>
            </a:r>
          </a:p>
          <a:p>
            <a:r>
              <a:rPr lang="en-US" sz="1100" b="0" i="0" u="none" strike="noStrike" kern="1200" baseline="0" dirty="0">
                <a:solidFill>
                  <a:schemeClr val="tx1"/>
                </a:solidFill>
                <a:latin typeface="Arial Narrow"/>
                <a:ea typeface="+mn-ea"/>
                <a:cs typeface="Arial Narrow"/>
              </a:rPr>
              <a:t>3. </a:t>
            </a:r>
            <a:r>
              <a:rPr lang="en-US" sz="1100" b="1" i="0" u="none" strike="noStrike" kern="1200" baseline="0" dirty="0">
                <a:solidFill>
                  <a:schemeClr val="tx1"/>
                </a:solidFill>
                <a:latin typeface="Arial Narrow"/>
                <a:ea typeface="+mn-ea"/>
                <a:cs typeface="Arial Narrow"/>
              </a:rPr>
              <a:t>Grade 9-12 Success Rate </a:t>
            </a:r>
            <a:r>
              <a:rPr lang="en-US" sz="1100" b="0" i="0" u="none" strike="noStrike" kern="1200" baseline="0" dirty="0">
                <a:solidFill>
                  <a:schemeClr val="tx1"/>
                </a:solidFill>
                <a:latin typeface="Arial Narrow"/>
                <a:ea typeface="+mn-ea"/>
                <a:cs typeface="Arial Narrow"/>
              </a:rPr>
              <a:t>- TCAP data, including math, English language arts, and science, and ACT composite/SAT equivalent (for graduating seniors using </a:t>
            </a:r>
            <a:r>
              <a:rPr lang="en-US" sz="1100" b="0" i="1" u="none" strike="noStrike" kern="1200" baseline="0" dirty="0">
                <a:solidFill>
                  <a:schemeClr val="tx1"/>
                </a:solidFill>
                <a:latin typeface="Arial Narrow"/>
                <a:ea typeface="+mn-ea"/>
                <a:cs typeface="Arial Narrow"/>
              </a:rPr>
              <a:t>best </a:t>
            </a:r>
            <a:r>
              <a:rPr lang="en-US" sz="1100" b="0" i="0" u="none" strike="noStrike" kern="1200" baseline="0" dirty="0">
                <a:solidFill>
                  <a:schemeClr val="tx1"/>
                </a:solidFill>
                <a:latin typeface="Arial Narrow"/>
                <a:ea typeface="+mn-ea"/>
                <a:cs typeface="Arial Narrow"/>
              </a:rPr>
              <a:t>composite score)</a:t>
            </a:r>
          </a:p>
          <a:p>
            <a:r>
              <a:rPr lang="en-US" sz="1100" b="0" i="0" u="none" strike="noStrike" kern="1200" baseline="0" dirty="0">
                <a:solidFill>
                  <a:schemeClr val="tx1"/>
                </a:solidFill>
                <a:latin typeface="Arial Narrow"/>
                <a:ea typeface="+mn-ea"/>
                <a:cs typeface="Arial Narrow"/>
              </a:rPr>
              <a:t>• For success rates, the absolute performance pathway is the number of students </a:t>
            </a:r>
            <a:r>
              <a:rPr lang="en-US" sz="1100" b="0" i="1" u="none" strike="noStrike" kern="1200" baseline="0" dirty="0">
                <a:solidFill>
                  <a:schemeClr val="tx1"/>
                </a:solidFill>
                <a:latin typeface="Arial Narrow"/>
                <a:ea typeface="+mn-ea"/>
                <a:cs typeface="Arial Narrow"/>
              </a:rPr>
              <a:t>on track </a:t>
            </a:r>
            <a:r>
              <a:rPr lang="en-US" sz="1100" b="0" i="0" u="none" strike="noStrike" kern="1200" baseline="0" dirty="0">
                <a:solidFill>
                  <a:schemeClr val="tx1"/>
                </a:solidFill>
                <a:latin typeface="Arial Narrow"/>
                <a:ea typeface="+mn-ea"/>
                <a:cs typeface="Arial Narrow"/>
              </a:rPr>
              <a:t>or </a:t>
            </a:r>
            <a:r>
              <a:rPr lang="en-US" sz="1100" b="0" i="1" u="none" strike="noStrike" kern="1200" baseline="0" dirty="0">
                <a:solidFill>
                  <a:schemeClr val="tx1"/>
                </a:solidFill>
                <a:latin typeface="Arial Narrow"/>
                <a:ea typeface="+mn-ea"/>
                <a:cs typeface="Arial Narrow"/>
              </a:rPr>
              <a:t>mastered </a:t>
            </a:r>
            <a:r>
              <a:rPr lang="en-US" sz="1100" b="0" i="0" u="none" strike="noStrike" kern="1200" baseline="0" dirty="0">
                <a:solidFill>
                  <a:schemeClr val="tx1"/>
                </a:solidFill>
                <a:latin typeface="Arial Narrow"/>
                <a:ea typeface="+mn-ea"/>
                <a:cs typeface="Arial Narrow"/>
              </a:rPr>
              <a:t>for all subjects in the applicable grade band.</a:t>
            </a:r>
          </a:p>
          <a:p>
            <a:r>
              <a:rPr lang="en-US" sz="1100" b="0" i="0" u="none" strike="noStrike" kern="1200" baseline="0" dirty="0">
                <a:solidFill>
                  <a:schemeClr val="tx1"/>
                </a:solidFill>
                <a:latin typeface="Arial Narrow"/>
                <a:ea typeface="+mn-ea"/>
                <a:cs typeface="Arial Narrow"/>
              </a:rPr>
              <a:t>• For success rates, the AMO target pathway is the target set to reduce the percent of students who are not scoring </a:t>
            </a:r>
            <a:r>
              <a:rPr lang="en-US" sz="1100" b="0" i="1" u="none" strike="noStrike" kern="1200" baseline="0" dirty="0">
                <a:solidFill>
                  <a:schemeClr val="tx1"/>
                </a:solidFill>
                <a:latin typeface="Arial Narrow"/>
                <a:ea typeface="+mn-ea"/>
                <a:cs typeface="Arial Narrow"/>
              </a:rPr>
              <a:t>on track </a:t>
            </a:r>
            <a:r>
              <a:rPr lang="en-US" sz="1100" b="0" i="0" u="none" strike="noStrike" kern="1200" baseline="0" dirty="0">
                <a:solidFill>
                  <a:schemeClr val="tx1"/>
                </a:solidFill>
                <a:latin typeface="Arial Narrow"/>
                <a:ea typeface="+mn-ea"/>
                <a:cs typeface="Arial Narrow"/>
              </a:rPr>
              <a:t>or </a:t>
            </a:r>
            <a:r>
              <a:rPr lang="en-US" sz="1100" b="0" i="1" u="none" strike="noStrike" kern="1200" baseline="0" dirty="0">
                <a:solidFill>
                  <a:schemeClr val="tx1"/>
                </a:solidFill>
                <a:latin typeface="Arial Narrow"/>
                <a:ea typeface="+mn-ea"/>
                <a:cs typeface="Arial Narrow"/>
              </a:rPr>
              <a:t>mastered </a:t>
            </a:r>
            <a:r>
              <a:rPr lang="en-US" sz="1100" b="0" i="0" u="none" strike="noStrike" kern="1200" baseline="0" dirty="0">
                <a:solidFill>
                  <a:schemeClr val="tx1"/>
                </a:solidFill>
                <a:latin typeface="Arial Narrow"/>
                <a:ea typeface="+mn-ea"/>
                <a:cs typeface="Arial Narrow"/>
              </a:rPr>
              <a:t>for all subjects in the applicable grade band.</a:t>
            </a:r>
          </a:p>
          <a:p>
            <a:r>
              <a:rPr lang="en-US" sz="1100" b="0" i="0" u="none" strike="noStrike" kern="1200" baseline="0" dirty="0">
                <a:solidFill>
                  <a:schemeClr val="tx1"/>
                </a:solidFill>
                <a:latin typeface="Arial Narrow"/>
                <a:ea typeface="+mn-ea"/>
                <a:cs typeface="Arial Narrow"/>
              </a:rPr>
              <a:t>• For success rates, the value-added pathway is the TVAAS composite in the applicable grade band.</a:t>
            </a:r>
          </a:p>
          <a:p>
            <a:r>
              <a:rPr lang="en-US" sz="1100" b="0" i="0" u="none" strike="noStrike" kern="1200" baseline="0" dirty="0">
                <a:solidFill>
                  <a:schemeClr val="tx1"/>
                </a:solidFill>
                <a:latin typeface="Arial Narrow"/>
                <a:ea typeface="+mn-ea"/>
                <a:cs typeface="Arial Narrow"/>
              </a:rPr>
              <a:t>4. </a:t>
            </a:r>
            <a:r>
              <a:rPr lang="en-US" sz="1100" b="1" i="0" u="none" strike="noStrike" kern="1200" baseline="0" dirty="0">
                <a:solidFill>
                  <a:schemeClr val="tx1"/>
                </a:solidFill>
                <a:latin typeface="Arial Narrow"/>
                <a:ea typeface="+mn-ea"/>
                <a:cs typeface="Arial Narrow"/>
              </a:rPr>
              <a:t>Graduation rate</a:t>
            </a:r>
          </a:p>
          <a:p>
            <a:r>
              <a:rPr lang="en-US" sz="1100" b="0" i="0" u="none" strike="noStrike" kern="1200" baseline="0" dirty="0">
                <a:solidFill>
                  <a:schemeClr val="tx1"/>
                </a:solidFill>
                <a:latin typeface="Arial Narrow"/>
                <a:ea typeface="+mn-ea"/>
                <a:cs typeface="Arial Narrow"/>
              </a:rPr>
              <a:t>• The absolute performance pathway measures the percent of students in a graduation cohort who graduated within four years and one summer.</a:t>
            </a:r>
          </a:p>
          <a:p>
            <a:r>
              <a:rPr lang="en-US" sz="1100" b="0" i="0" u="none" strike="noStrike" kern="1200" baseline="0" dirty="0">
                <a:solidFill>
                  <a:schemeClr val="tx1"/>
                </a:solidFill>
                <a:latin typeface="Arial Narrow"/>
                <a:ea typeface="+mn-ea"/>
                <a:cs typeface="Arial Narrow"/>
              </a:rPr>
              <a:t>• The AMO target pathway is a target to increase the percent of students who graduate within four years and a summer.</a:t>
            </a:r>
          </a:p>
          <a:p>
            <a:r>
              <a:rPr lang="en-US" sz="1100" b="0" i="0" u="none" strike="noStrike" kern="1200" baseline="0" dirty="0">
                <a:solidFill>
                  <a:schemeClr val="tx1"/>
                </a:solidFill>
                <a:latin typeface="Arial Narrow"/>
                <a:ea typeface="+mn-ea"/>
                <a:cs typeface="Arial Narrow"/>
              </a:rPr>
              <a:t>• The value-added pathway is a student-level comparison that measures the percent of students meeting the </a:t>
            </a:r>
            <a:r>
              <a:rPr lang="en-US" sz="1100" b="1" i="1" u="none" strike="noStrike" kern="1200" baseline="0" dirty="0">
                <a:solidFill>
                  <a:schemeClr val="tx1"/>
                </a:solidFill>
                <a:latin typeface="Arial Narrow"/>
                <a:ea typeface="+mn-ea"/>
                <a:cs typeface="Arial Narrow"/>
              </a:rPr>
              <a:t>Ready Graduate </a:t>
            </a:r>
            <a:r>
              <a:rPr lang="en-US" sz="1100" b="0" i="0" u="none" strike="noStrike" kern="1200" baseline="0" dirty="0">
                <a:solidFill>
                  <a:schemeClr val="tx1"/>
                </a:solidFill>
                <a:latin typeface="Arial Narrow"/>
                <a:ea typeface="+mn-ea"/>
                <a:cs typeface="Arial Narrow"/>
              </a:rPr>
              <a:t>criteria. The growth expectation will be set based on the state-level performance.</a:t>
            </a:r>
          </a:p>
          <a:p>
            <a:r>
              <a:rPr lang="en-US" sz="1100" b="0" i="0" u="none" strike="noStrike" kern="1200" baseline="0" dirty="0">
                <a:solidFill>
                  <a:schemeClr val="tx1"/>
                </a:solidFill>
                <a:latin typeface="Arial Narrow"/>
                <a:ea typeface="+mn-ea"/>
                <a:cs typeface="Arial Narrow"/>
              </a:rPr>
              <a:t>5. </a:t>
            </a:r>
            <a:r>
              <a:rPr lang="en-US" sz="1100" b="1" i="0" u="none" strike="noStrike" kern="1200" baseline="0" dirty="0">
                <a:solidFill>
                  <a:schemeClr val="tx1"/>
                </a:solidFill>
                <a:latin typeface="Arial Narrow"/>
                <a:ea typeface="+mn-ea"/>
                <a:cs typeface="Arial Narrow"/>
              </a:rPr>
              <a:t>Chronically out of school</a:t>
            </a:r>
          </a:p>
          <a:p>
            <a:r>
              <a:rPr lang="en-US" sz="1100" b="0" i="0" u="none" strike="noStrike" kern="1200" baseline="0" dirty="0">
                <a:solidFill>
                  <a:schemeClr val="tx1"/>
                </a:solidFill>
                <a:latin typeface="Arial Narrow"/>
                <a:ea typeface="+mn-ea"/>
                <a:cs typeface="Arial Narrow"/>
              </a:rPr>
              <a:t>• The absolute performance pathway measures the percent of students who are chronically out of school.</a:t>
            </a:r>
          </a:p>
          <a:p>
            <a:r>
              <a:rPr lang="en-US" sz="1100" b="0" i="0" u="none" strike="noStrike" kern="1200" baseline="0" dirty="0">
                <a:solidFill>
                  <a:schemeClr val="tx1"/>
                </a:solidFill>
                <a:latin typeface="Arial Narrow"/>
                <a:ea typeface="+mn-ea"/>
                <a:cs typeface="Arial Narrow"/>
              </a:rPr>
              <a:t>• The AMO target is a cohort-level comparison target to reduce the percent of students who are chronically out of school.</a:t>
            </a:r>
          </a:p>
          <a:p>
            <a:r>
              <a:rPr lang="en-US" sz="1100" b="0" i="0" u="none" strike="noStrike" kern="1200" baseline="0" dirty="0">
                <a:solidFill>
                  <a:schemeClr val="tx1"/>
                </a:solidFill>
                <a:latin typeface="Arial Narrow"/>
                <a:ea typeface="+mn-ea"/>
                <a:cs typeface="Arial Narrow"/>
              </a:rPr>
              <a:t>6. </a:t>
            </a:r>
            <a:r>
              <a:rPr lang="en-US" sz="1100" b="1" i="0" u="none" strike="noStrike" kern="1200" baseline="0" dirty="0">
                <a:solidFill>
                  <a:schemeClr val="tx1"/>
                </a:solidFill>
                <a:latin typeface="Arial Narrow"/>
                <a:ea typeface="+mn-ea"/>
                <a:cs typeface="Arial Narrow"/>
              </a:rPr>
              <a:t>English Language Proficiency Assessment (WIDA ACCESS)</a:t>
            </a:r>
          </a:p>
          <a:p>
            <a:r>
              <a:rPr lang="en-US" sz="1100" b="0" i="0" u="none" strike="noStrike" kern="1200" baseline="0" dirty="0">
                <a:solidFill>
                  <a:schemeClr val="tx1"/>
                </a:solidFill>
                <a:latin typeface="Arial Narrow"/>
                <a:ea typeface="+mn-ea"/>
                <a:cs typeface="Arial Narrow"/>
              </a:rPr>
              <a:t>• The absolute performance pathway measures percent of students exiting EL status, weighted by time in ESL services.</a:t>
            </a:r>
          </a:p>
          <a:p>
            <a:r>
              <a:rPr lang="en-US" sz="1100" b="0" i="0" u="none" strike="noStrike" kern="1200" baseline="0" dirty="0">
                <a:solidFill>
                  <a:schemeClr val="tx1"/>
                </a:solidFill>
                <a:latin typeface="Arial Narrow"/>
                <a:ea typeface="+mn-ea"/>
                <a:cs typeface="Arial Narrow"/>
              </a:rPr>
              <a:t>• The AMO target is a target to increase the percent of students meeting the growth standard based on prior EL proficiency level.</a:t>
            </a:r>
          </a:p>
          <a:p>
            <a:r>
              <a:rPr lang="en-US" sz="1100" b="0" i="0" u="none" strike="noStrike" kern="1200" baseline="0" dirty="0">
                <a:solidFill>
                  <a:schemeClr val="tx1"/>
                </a:solidFill>
                <a:latin typeface="Arial Narrow"/>
                <a:ea typeface="+mn-ea"/>
                <a:cs typeface="Arial Narrow"/>
              </a:rPr>
              <a:t>• The value-added pathway is a student-level metric based on the percent of students who recently exited EL service (T1-T4) scoring on track/mastered on the </a:t>
            </a:r>
            <a:r>
              <a:rPr lang="en-US" sz="1100" b="0" i="0" u="none" strike="noStrike" kern="1200" baseline="0" dirty="0" err="1">
                <a:solidFill>
                  <a:schemeClr val="tx1"/>
                </a:solidFill>
                <a:latin typeface="Arial Narrow"/>
                <a:ea typeface="+mn-ea"/>
                <a:cs typeface="Arial Narrow"/>
              </a:rPr>
              <a:t>TNReady</a:t>
            </a:r>
            <a:r>
              <a:rPr lang="en-US" sz="1100" b="0" i="0" u="none" strike="noStrike" kern="1200" baseline="0" dirty="0">
                <a:solidFill>
                  <a:schemeClr val="tx1"/>
                </a:solidFill>
                <a:latin typeface="Arial Narrow"/>
                <a:ea typeface="+mn-ea"/>
                <a:cs typeface="Arial Narrow"/>
              </a:rPr>
              <a:t> ELA assessment in the current year.</a:t>
            </a:r>
            <a:endParaRPr lang="en-US" sz="1100" dirty="0">
              <a:latin typeface="Arial Narrow"/>
              <a:cs typeface="Arial Narrow"/>
            </a:endParaRPr>
          </a:p>
        </p:txBody>
      </p:sp>
      <p:sp>
        <p:nvSpPr>
          <p:cNvPr id="4" name="Slide Number Placeholder 3"/>
          <p:cNvSpPr>
            <a:spLocks noGrp="1"/>
          </p:cNvSpPr>
          <p:nvPr>
            <p:ph type="sldNum" sz="quarter" idx="10"/>
          </p:nvPr>
        </p:nvSpPr>
        <p:spPr/>
        <p:txBody>
          <a:bodyPr/>
          <a:lstStyle/>
          <a:p>
            <a:fld id="{F2E9FBFB-2085-9D42-94A3-AE52FE74F635}" type="slidenum">
              <a:rPr lang="en-US" smtClean="0"/>
              <a:t>4</a:t>
            </a:fld>
            <a:endParaRPr lang="en-US"/>
          </a:p>
        </p:txBody>
      </p:sp>
    </p:spTree>
    <p:extLst>
      <p:ext uri="{BB962C8B-B14F-4D97-AF65-F5344CB8AC3E}">
        <p14:creationId xmlns:p14="http://schemas.microsoft.com/office/powerpoint/2010/main" val="175464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i="0" u="none" strike="noStrike" kern="1200" baseline="0" dirty="0">
                <a:solidFill>
                  <a:schemeClr val="tx1"/>
                </a:solidFill>
                <a:latin typeface="Arial Narrow"/>
                <a:ea typeface="+mn-ea"/>
                <a:cs typeface="Arial Narrow"/>
              </a:rPr>
              <a:t>Design Overview</a:t>
            </a:r>
          </a:p>
          <a:p>
            <a:r>
              <a:rPr lang="en-US" sz="1100" b="0" i="0" u="none" strike="noStrike" kern="1200" baseline="0" dirty="0">
                <a:solidFill>
                  <a:schemeClr val="tx1"/>
                </a:solidFill>
                <a:latin typeface="Arial Narrow"/>
                <a:ea typeface="+mn-ea"/>
                <a:cs typeface="Arial Narrow"/>
              </a:rPr>
              <a:t>Districts will be assessed on student performance in six areas measured through three pathways. The score for each area is calculated by averaging the </a:t>
            </a:r>
            <a:r>
              <a:rPr lang="en-US" sz="1100" b="0" i="1" u="none" strike="noStrike" kern="1200" baseline="0" dirty="0">
                <a:solidFill>
                  <a:schemeClr val="tx1"/>
                </a:solidFill>
                <a:latin typeface="Arial Narrow"/>
                <a:ea typeface="+mn-ea"/>
                <a:cs typeface="Arial Narrow"/>
              </a:rPr>
              <a:t>best of </a:t>
            </a:r>
            <a:r>
              <a:rPr lang="en-US" sz="1100" b="1" i="0" u="none" strike="noStrike" kern="1200" baseline="0" dirty="0">
                <a:solidFill>
                  <a:schemeClr val="tx1"/>
                </a:solidFill>
                <a:latin typeface="Arial Narrow"/>
                <a:ea typeface="+mn-ea"/>
                <a:cs typeface="Arial Narrow"/>
              </a:rPr>
              <a:t>absolute performance </a:t>
            </a:r>
            <a:r>
              <a:rPr lang="en-US" sz="1100" b="0" i="0" u="none" strike="noStrike" kern="1200" baseline="0" dirty="0">
                <a:solidFill>
                  <a:schemeClr val="tx1"/>
                </a:solidFill>
                <a:latin typeface="Arial Narrow"/>
                <a:ea typeface="+mn-ea"/>
                <a:cs typeface="Arial Narrow"/>
              </a:rPr>
              <a:t>or </a:t>
            </a:r>
            <a:r>
              <a:rPr lang="en-US" sz="1100" b="1" i="0" u="none" strike="noStrike" kern="1200" baseline="0" dirty="0">
                <a:solidFill>
                  <a:schemeClr val="tx1"/>
                </a:solidFill>
                <a:latin typeface="Arial Narrow"/>
                <a:ea typeface="+mn-ea"/>
                <a:cs typeface="Arial Narrow"/>
              </a:rPr>
              <a:t>AMO target </a:t>
            </a:r>
            <a:r>
              <a:rPr lang="en-US" sz="1100" b="0" i="0" u="none" strike="noStrike" kern="1200" baseline="0" dirty="0">
                <a:solidFill>
                  <a:schemeClr val="tx1"/>
                </a:solidFill>
                <a:latin typeface="Arial Narrow"/>
                <a:ea typeface="+mn-ea"/>
                <a:cs typeface="Arial Narrow"/>
              </a:rPr>
              <a:t>and </a:t>
            </a:r>
            <a:r>
              <a:rPr lang="en-US" sz="1100" b="1" i="0" u="none" strike="noStrike" kern="1200" baseline="0" dirty="0">
                <a:solidFill>
                  <a:schemeClr val="tx1"/>
                </a:solidFill>
                <a:latin typeface="Arial Narrow"/>
                <a:ea typeface="+mn-ea"/>
                <a:cs typeface="Arial Narrow"/>
              </a:rPr>
              <a:t>value-added </a:t>
            </a:r>
            <a:r>
              <a:rPr lang="en-US" sz="1100" b="0" i="0" u="none" strike="noStrike" kern="1200" baseline="0" dirty="0">
                <a:solidFill>
                  <a:schemeClr val="tx1"/>
                </a:solidFill>
                <a:latin typeface="Arial Narrow"/>
                <a:ea typeface="+mn-ea"/>
                <a:cs typeface="Arial Narrow"/>
              </a:rPr>
              <a:t>pathways.</a:t>
            </a:r>
          </a:p>
          <a:p>
            <a:r>
              <a:rPr lang="en-US" sz="1100" b="0" i="1" u="none" strike="noStrike" kern="1200" baseline="0" dirty="0">
                <a:solidFill>
                  <a:schemeClr val="tx1"/>
                </a:solidFill>
                <a:latin typeface="Arial Narrow"/>
                <a:ea typeface="+mn-ea"/>
                <a:cs typeface="Arial Narrow"/>
              </a:rPr>
              <a:t>Performance Areas and Pathways</a:t>
            </a:r>
          </a:p>
          <a:p>
            <a:r>
              <a:rPr lang="en-US" sz="1100" b="0" i="0" u="none" strike="noStrike" kern="1200" baseline="0" dirty="0">
                <a:solidFill>
                  <a:schemeClr val="tx1"/>
                </a:solidFill>
                <a:latin typeface="Arial Narrow"/>
                <a:ea typeface="+mn-ea"/>
                <a:cs typeface="Arial Narrow"/>
              </a:rPr>
              <a:t>1. </a:t>
            </a:r>
            <a:r>
              <a:rPr lang="en-US" sz="1100" b="1" i="0" u="none" strike="noStrike" kern="1200" baseline="0" dirty="0">
                <a:solidFill>
                  <a:schemeClr val="tx1"/>
                </a:solidFill>
                <a:latin typeface="Arial Narrow"/>
                <a:ea typeface="+mn-ea"/>
                <a:cs typeface="Arial Narrow"/>
              </a:rPr>
              <a:t>Grade 3-5 Success Rate </a:t>
            </a:r>
            <a:r>
              <a:rPr lang="en-US" sz="1100" b="0" i="0" u="none" strike="noStrike" kern="1200" baseline="0" dirty="0">
                <a:solidFill>
                  <a:schemeClr val="tx1"/>
                </a:solidFill>
                <a:latin typeface="Arial Narrow"/>
                <a:ea typeface="+mn-ea"/>
                <a:cs typeface="Arial Narrow"/>
              </a:rPr>
              <a:t>- TCAP data, including math, English language arts, and science</a:t>
            </a:r>
          </a:p>
          <a:p>
            <a:r>
              <a:rPr lang="en-US" sz="1100" b="0" i="0" u="none" strike="noStrike" kern="1200" baseline="0" dirty="0">
                <a:solidFill>
                  <a:schemeClr val="tx1"/>
                </a:solidFill>
                <a:latin typeface="Arial Narrow"/>
                <a:ea typeface="+mn-ea"/>
                <a:cs typeface="Arial Narrow"/>
              </a:rPr>
              <a:t>2. </a:t>
            </a:r>
            <a:r>
              <a:rPr lang="en-US" sz="1100" b="1" i="0" u="none" strike="noStrike" kern="1200" baseline="0" dirty="0">
                <a:solidFill>
                  <a:schemeClr val="tx1"/>
                </a:solidFill>
                <a:latin typeface="Arial Narrow"/>
                <a:ea typeface="+mn-ea"/>
                <a:cs typeface="Arial Narrow"/>
              </a:rPr>
              <a:t>Grade 6-8 Success Rate </a:t>
            </a:r>
            <a:r>
              <a:rPr lang="en-US" sz="1100" b="0" i="0" u="none" strike="noStrike" kern="1200" baseline="0" dirty="0">
                <a:solidFill>
                  <a:schemeClr val="tx1"/>
                </a:solidFill>
                <a:latin typeface="Arial Narrow"/>
                <a:ea typeface="+mn-ea"/>
                <a:cs typeface="Arial Narrow"/>
              </a:rPr>
              <a:t>- TCAP data, including math, English language arts, and science</a:t>
            </a:r>
          </a:p>
          <a:p>
            <a:r>
              <a:rPr lang="en-US" sz="1100" b="0" i="0" u="none" strike="noStrike" kern="1200" baseline="0" dirty="0">
                <a:solidFill>
                  <a:schemeClr val="tx1"/>
                </a:solidFill>
                <a:latin typeface="Arial Narrow"/>
                <a:ea typeface="+mn-ea"/>
                <a:cs typeface="Arial Narrow"/>
              </a:rPr>
              <a:t>3. </a:t>
            </a:r>
            <a:r>
              <a:rPr lang="en-US" sz="1100" b="1" i="0" u="none" strike="noStrike" kern="1200" baseline="0" dirty="0">
                <a:solidFill>
                  <a:schemeClr val="tx1"/>
                </a:solidFill>
                <a:latin typeface="Arial Narrow"/>
                <a:ea typeface="+mn-ea"/>
                <a:cs typeface="Arial Narrow"/>
              </a:rPr>
              <a:t>Grade 9-12 Success Rate </a:t>
            </a:r>
            <a:r>
              <a:rPr lang="en-US" sz="1100" b="0" i="0" u="none" strike="noStrike" kern="1200" baseline="0" dirty="0">
                <a:solidFill>
                  <a:schemeClr val="tx1"/>
                </a:solidFill>
                <a:latin typeface="Arial Narrow"/>
                <a:ea typeface="+mn-ea"/>
                <a:cs typeface="Arial Narrow"/>
              </a:rPr>
              <a:t>- TCAP data, including math, English language arts, and science, and ACT composite/SAT equivalent (for graduating seniors using </a:t>
            </a:r>
            <a:r>
              <a:rPr lang="en-US" sz="1100" b="0" i="1" u="none" strike="noStrike" kern="1200" baseline="0" dirty="0">
                <a:solidFill>
                  <a:schemeClr val="tx1"/>
                </a:solidFill>
                <a:latin typeface="Arial Narrow"/>
                <a:ea typeface="+mn-ea"/>
                <a:cs typeface="Arial Narrow"/>
              </a:rPr>
              <a:t>best </a:t>
            </a:r>
            <a:r>
              <a:rPr lang="en-US" sz="1100" b="0" i="0" u="none" strike="noStrike" kern="1200" baseline="0" dirty="0">
                <a:solidFill>
                  <a:schemeClr val="tx1"/>
                </a:solidFill>
                <a:latin typeface="Arial Narrow"/>
                <a:ea typeface="+mn-ea"/>
                <a:cs typeface="Arial Narrow"/>
              </a:rPr>
              <a:t>composite score)</a:t>
            </a:r>
          </a:p>
          <a:p>
            <a:r>
              <a:rPr lang="en-US" sz="1100" b="0" i="0" u="none" strike="noStrike" kern="1200" baseline="0" dirty="0">
                <a:solidFill>
                  <a:schemeClr val="tx1"/>
                </a:solidFill>
                <a:latin typeface="Arial Narrow"/>
                <a:ea typeface="+mn-ea"/>
                <a:cs typeface="Arial Narrow"/>
              </a:rPr>
              <a:t>• For success rates, the absolute performance pathway is the number of students </a:t>
            </a:r>
            <a:r>
              <a:rPr lang="en-US" sz="1100" b="0" i="1" u="none" strike="noStrike" kern="1200" baseline="0" dirty="0">
                <a:solidFill>
                  <a:schemeClr val="tx1"/>
                </a:solidFill>
                <a:latin typeface="Arial Narrow"/>
                <a:ea typeface="+mn-ea"/>
                <a:cs typeface="Arial Narrow"/>
              </a:rPr>
              <a:t>on track </a:t>
            </a:r>
            <a:r>
              <a:rPr lang="en-US" sz="1100" b="0" i="0" u="none" strike="noStrike" kern="1200" baseline="0" dirty="0">
                <a:solidFill>
                  <a:schemeClr val="tx1"/>
                </a:solidFill>
                <a:latin typeface="Arial Narrow"/>
                <a:ea typeface="+mn-ea"/>
                <a:cs typeface="Arial Narrow"/>
              </a:rPr>
              <a:t>or </a:t>
            </a:r>
            <a:r>
              <a:rPr lang="en-US" sz="1100" b="0" i="1" u="none" strike="noStrike" kern="1200" baseline="0" dirty="0">
                <a:solidFill>
                  <a:schemeClr val="tx1"/>
                </a:solidFill>
                <a:latin typeface="Arial Narrow"/>
                <a:ea typeface="+mn-ea"/>
                <a:cs typeface="Arial Narrow"/>
              </a:rPr>
              <a:t>mastered </a:t>
            </a:r>
            <a:r>
              <a:rPr lang="en-US" sz="1100" b="0" i="0" u="none" strike="noStrike" kern="1200" baseline="0" dirty="0">
                <a:solidFill>
                  <a:schemeClr val="tx1"/>
                </a:solidFill>
                <a:latin typeface="Arial Narrow"/>
                <a:ea typeface="+mn-ea"/>
                <a:cs typeface="Arial Narrow"/>
              </a:rPr>
              <a:t>for all subjects in the applicable grade band.</a:t>
            </a:r>
          </a:p>
          <a:p>
            <a:r>
              <a:rPr lang="en-US" sz="1100" b="0" i="0" u="none" strike="noStrike" kern="1200" baseline="0" dirty="0">
                <a:solidFill>
                  <a:schemeClr val="tx1"/>
                </a:solidFill>
                <a:latin typeface="Arial Narrow"/>
                <a:ea typeface="+mn-ea"/>
                <a:cs typeface="Arial Narrow"/>
              </a:rPr>
              <a:t>• For success rates, the AMO target pathway is the target set to reduce the percent of students who are not scoring </a:t>
            </a:r>
            <a:r>
              <a:rPr lang="en-US" sz="1100" b="0" i="1" u="none" strike="noStrike" kern="1200" baseline="0" dirty="0">
                <a:solidFill>
                  <a:schemeClr val="tx1"/>
                </a:solidFill>
                <a:latin typeface="Arial Narrow"/>
                <a:ea typeface="+mn-ea"/>
                <a:cs typeface="Arial Narrow"/>
              </a:rPr>
              <a:t>on track </a:t>
            </a:r>
            <a:r>
              <a:rPr lang="en-US" sz="1100" b="0" i="0" u="none" strike="noStrike" kern="1200" baseline="0" dirty="0">
                <a:solidFill>
                  <a:schemeClr val="tx1"/>
                </a:solidFill>
                <a:latin typeface="Arial Narrow"/>
                <a:ea typeface="+mn-ea"/>
                <a:cs typeface="Arial Narrow"/>
              </a:rPr>
              <a:t>or </a:t>
            </a:r>
            <a:r>
              <a:rPr lang="en-US" sz="1100" b="0" i="1" u="none" strike="noStrike" kern="1200" baseline="0" dirty="0">
                <a:solidFill>
                  <a:schemeClr val="tx1"/>
                </a:solidFill>
                <a:latin typeface="Arial Narrow"/>
                <a:ea typeface="+mn-ea"/>
                <a:cs typeface="Arial Narrow"/>
              </a:rPr>
              <a:t>mastered </a:t>
            </a:r>
            <a:r>
              <a:rPr lang="en-US" sz="1100" b="0" i="0" u="none" strike="noStrike" kern="1200" baseline="0" dirty="0">
                <a:solidFill>
                  <a:schemeClr val="tx1"/>
                </a:solidFill>
                <a:latin typeface="Arial Narrow"/>
                <a:ea typeface="+mn-ea"/>
                <a:cs typeface="Arial Narrow"/>
              </a:rPr>
              <a:t>for all subjects in the applicable grade band.</a:t>
            </a:r>
          </a:p>
          <a:p>
            <a:r>
              <a:rPr lang="en-US" sz="1100" b="0" i="0" u="none" strike="noStrike" kern="1200" baseline="0" dirty="0">
                <a:solidFill>
                  <a:schemeClr val="tx1"/>
                </a:solidFill>
                <a:latin typeface="Arial Narrow"/>
                <a:ea typeface="+mn-ea"/>
                <a:cs typeface="Arial Narrow"/>
              </a:rPr>
              <a:t>• For success rates, the value-added pathway is the TVAAS composite in the applicable grade band.</a:t>
            </a:r>
          </a:p>
          <a:p>
            <a:r>
              <a:rPr lang="en-US" sz="1100" b="0" i="0" u="none" strike="noStrike" kern="1200" baseline="0" dirty="0">
                <a:solidFill>
                  <a:schemeClr val="tx1"/>
                </a:solidFill>
                <a:latin typeface="Arial Narrow"/>
                <a:ea typeface="+mn-ea"/>
                <a:cs typeface="Arial Narrow"/>
              </a:rPr>
              <a:t>4. </a:t>
            </a:r>
            <a:r>
              <a:rPr lang="en-US" sz="1100" b="1" i="0" u="none" strike="noStrike" kern="1200" baseline="0" dirty="0">
                <a:solidFill>
                  <a:schemeClr val="tx1"/>
                </a:solidFill>
                <a:latin typeface="Arial Narrow"/>
                <a:ea typeface="+mn-ea"/>
                <a:cs typeface="Arial Narrow"/>
              </a:rPr>
              <a:t>Graduation rate</a:t>
            </a:r>
          </a:p>
          <a:p>
            <a:r>
              <a:rPr lang="en-US" sz="1100" b="0" i="0" u="none" strike="noStrike" kern="1200" baseline="0" dirty="0">
                <a:solidFill>
                  <a:schemeClr val="tx1"/>
                </a:solidFill>
                <a:latin typeface="Arial Narrow"/>
                <a:ea typeface="+mn-ea"/>
                <a:cs typeface="Arial Narrow"/>
              </a:rPr>
              <a:t>• The absolute performance pathway measures the percent of students in a graduation cohort who graduated within four years and one summer.</a:t>
            </a:r>
          </a:p>
          <a:p>
            <a:r>
              <a:rPr lang="en-US" sz="1100" b="0" i="0" u="none" strike="noStrike" kern="1200" baseline="0" dirty="0">
                <a:solidFill>
                  <a:schemeClr val="tx1"/>
                </a:solidFill>
                <a:latin typeface="Arial Narrow"/>
                <a:ea typeface="+mn-ea"/>
                <a:cs typeface="Arial Narrow"/>
              </a:rPr>
              <a:t>• The AMO target pathway is a target to increase the percent of students who graduate within four years and a summer.</a:t>
            </a:r>
          </a:p>
          <a:p>
            <a:r>
              <a:rPr lang="en-US" sz="1100" b="0" i="0" u="none" strike="noStrike" kern="1200" baseline="0" dirty="0">
                <a:solidFill>
                  <a:schemeClr val="tx1"/>
                </a:solidFill>
                <a:latin typeface="Arial Narrow"/>
                <a:ea typeface="+mn-ea"/>
                <a:cs typeface="Arial Narrow"/>
              </a:rPr>
              <a:t>• The value-added pathway is a student-level comparison that measures the percent of students meeting the </a:t>
            </a:r>
            <a:r>
              <a:rPr lang="en-US" sz="1100" b="1" i="1" u="none" strike="noStrike" kern="1200" baseline="0" dirty="0">
                <a:solidFill>
                  <a:schemeClr val="tx1"/>
                </a:solidFill>
                <a:latin typeface="Arial Narrow"/>
                <a:ea typeface="+mn-ea"/>
                <a:cs typeface="Arial Narrow"/>
              </a:rPr>
              <a:t>Ready Graduate </a:t>
            </a:r>
            <a:r>
              <a:rPr lang="en-US" sz="1100" b="0" i="0" u="none" strike="noStrike" kern="1200" baseline="0" dirty="0">
                <a:solidFill>
                  <a:schemeClr val="tx1"/>
                </a:solidFill>
                <a:latin typeface="Arial Narrow"/>
                <a:ea typeface="+mn-ea"/>
                <a:cs typeface="Arial Narrow"/>
              </a:rPr>
              <a:t>criteria. The growth expectation will be set based on the state-level performance.</a:t>
            </a:r>
          </a:p>
          <a:p>
            <a:r>
              <a:rPr lang="en-US" sz="1100" b="0" i="0" u="none" strike="noStrike" kern="1200" baseline="0" dirty="0">
                <a:solidFill>
                  <a:schemeClr val="tx1"/>
                </a:solidFill>
                <a:latin typeface="Arial Narrow"/>
                <a:ea typeface="+mn-ea"/>
                <a:cs typeface="Arial Narrow"/>
              </a:rPr>
              <a:t>5. </a:t>
            </a:r>
            <a:r>
              <a:rPr lang="en-US" sz="1100" b="1" i="0" u="none" strike="noStrike" kern="1200" baseline="0" dirty="0">
                <a:solidFill>
                  <a:schemeClr val="tx1"/>
                </a:solidFill>
                <a:latin typeface="Arial Narrow"/>
                <a:ea typeface="+mn-ea"/>
                <a:cs typeface="Arial Narrow"/>
              </a:rPr>
              <a:t>Chronically out of school</a:t>
            </a:r>
          </a:p>
          <a:p>
            <a:r>
              <a:rPr lang="en-US" sz="1100" b="0" i="0" u="none" strike="noStrike" kern="1200" baseline="0" dirty="0">
                <a:solidFill>
                  <a:schemeClr val="tx1"/>
                </a:solidFill>
                <a:latin typeface="Arial Narrow"/>
                <a:ea typeface="+mn-ea"/>
                <a:cs typeface="Arial Narrow"/>
              </a:rPr>
              <a:t>• The absolute performance pathway measures the percent of students who are chronically out of school.</a:t>
            </a:r>
          </a:p>
          <a:p>
            <a:r>
              <a:rPr lang="en-US" sz="1100" b="0" i="0" u="none" strike="noStrike" kern="1200" baseline="0" dirty="0">
                <a:solidFill>
                  <a:schemeClr val="tx1"/>
                </a:solidFill>
                <a:latin typeface="Arial Narrow"/>
                <a:ea typeface="+mn-ea"/>
                <a:cs typeface="Arial Narrow"/>
              </a:rPr>
              <a:t>• The AMO target is a cohort-level comparison target to reduce the percent of students who are chronically out of school.</a:t>
            </a:r>
          </a:p>
          <a:p>
            <a:r>
              <a:rPr lang="en-US" sz="1100" b="0" i="0" u="none" strike="noStrike" kern="1200" baseline="0" dirty="0">
                <a:solidFill>
                  <a:schemeClr val="tx1"/>
                </a:solidFill>
                <a:latin typeface="Arial Narrow"/>
                <a:ea typeface="+mn-ea"/>
                <a:cs typeface="Arial Narrow"/>
              </a:rPr>
              <a:t>6. </a:t>
            </a:r>
            <a:r>
              <a:rPr lang="en-US" sz="1100" b="1" i="0" u="none" strike="noStrike" kern="1200" baseline="0" dirty="0">
                <a:solidFill>
                  <a:schemeClr val="tx1"/>
                </a:solidFill>
                <a:latin typeface="Arial Narrow"/>
                <a:ea typeface="+mn-ea"/>
                <a:cs typeface="Arial Narrow"/>
              </a:rPr>
              <a:t>English Language Proficiency Assessment (WIDA ACCESS)</a:t>
            </a:r>
          </a:p>
          <a:p>
            <a:r>
              <a:rPr lang="en-US" sz="1100" b="0" i="0" u="none" strike="noStrike" kern="1200" baseline="0" dirty="0">
                <a:solidFill>
                  <a:schemeClr val="tx1"/>
                </a:solidFill>
                <a:latin typeface="Arial Narrow"/>
                <a:ea typeface="+mn-ea"/>
                <a:cs typeface="Arial Narrow"/>
              </a:rPr>
              <a:t>• The absolute performance pathway measures percent of students exiting EL status, weighted by time in ESL services.</a:t>
            </a:r>
          </a:p>
          <a:p>
            <a:r>
              <a:rPr lang="en-US" sz="1100" b="0" i="0" u="none" strike="noStrike" kern="1200" baseline="0" dirty="0">
                <a:solidFill>
                  <a:schemeClr val="tx1"/>
                </a:solidFill>
                <a:latin typeface="Arial Narrow"/>
                <a:ea typeface="+mn-ea"/>
                <a:cs typeface="Arial Narrow"/>
              </a:rPr>
              <a:t>• The AMO target is a target to increase the percent of students meeting the growth standard based on prior EL proficiency level.</a:t>
            </a:r>
          </a:p>
          <a:p>
            <a:r>
              <a:rPr lang="en-US" sz="1100" b="0" i="0" u="none" strike="noStrike" kern="1200" baseline="0" dirty="0">
                <a:solidFill>
                  <a:schemeClr val="tx1"/>
                </a:solidFill>
                <a:latin typeface="Arial Narrow"/>
                <a:ea typeface="+mn-ea"/>
                <a:cs typeface="Arial Narrow"/>
              </a:rPr>
              <a:t>• The value-added pathway is a student-level metric based on the percent of students who recently exited EL service (T1-T4) scoring on track/mastered on the </a:t>
            </a:r>
            <a:r>
              <a:rPr lang="en-US" sz="1100" b="0" i="0" u="none" strike="noStrike" kern="1200" baseline="0" dirty="0" err="1">
                <a:solidFill>
                  <a:schemeClr val="tx1"/>
                </a:solidFill>
                <a:latin typeface="Arial Narrow"/>
                <a:ea typeface="+mn-ea"/>
                <a:cs typeface="Arial Narrow"/>
              </a:rPr>
              <a:t>TNReady</a:t>
            </a:r>
            <a:r>
              <a:rPr lang="en-US" sz="1100" b="0" i="0" u="none" strike="noStrike" kern="1200" baseline="0" dirty="0">
                <a:solidFill>
                  <a:schemeClr val="tx1"/>
                </a:solidFill>
                <a:latin typeface="Arial Narrow"/>
                <a:ea typeface="+mn-ea"/>
                <a:cs typeface="Arial Narrow"/>
              </a:rPr>
              <a:t> ELA assessment in the current year.</a:t>
            </a:r>
            <a:endParaRPr lang="en-US" sz="1100" dirty="0">
              <a:latin typeface="Arial Narrow"/>
              <a:cs typeface="Arial Narrow"/>
            </a:endParaRPr>
          </a:p>
        </p:txBody>
      </p:sp>
      <p:sp>
        <p:nvSpPr>
          <p:cNvPr id="4" name="Slide Number Placeholder 3"/>
          <p:cNvSpPr>
            <a:spLocks noGrp="1"/>
          </p:cNvSpPr>
          <p:nvPr>
            <p:ph type="sldNum" sz="quarter" idx="10"/>
          </p:nvPr>
        </p:nvSpPr>
        <p:spPr/>
        <p:txBody>
          <a:bodyPr/>
          <a:lstStyle/>
          <a:p>
            <a:fld id="{F2E9FBFB-2085-9D42-94A3-AE52FE74F635}" type="slidenum">
              <a:rPr lang="en-US" smtClean="0"/>
              <a:t>5</a:t>
            </a:fld>
            <a:endParaRPr lang="en-US"/>
          </a:p>
        </p:txBody>
      </p:sp>
    </p:spTree>
    <p:extLst>
      <p:ext uri="{BB962C8B-B14F-4D97-AF65-F5344CB8AC3E}">
        <p14:creationId xmlns:p14="http://schemas.microsoft.com/office/powerpoint/2010/main" val="3725650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2017, the State</a:t>
            </a:r>
            <a:r>
              <a:rPr lang="en-US" baseline="0" dirty="0"/>
              <a:t> has reported it will provide the raw scores the week of May 22. For inclusion in the report card grades would need to arrive by May 12</a:t>
            </a:r>
            <a:r>
              <a:rPr lang="en-US" baseline="30000" dirty="0"/>
              <a:t>th</a:t>
            </a:r>
            <a:r>
              <a:rPr lang="en-US" baseline="0" dirty="0"/>
              <a:t>, the day CMCSS is shipping the materials back.</a:t>
            </a:r>
            <a:endParaRPr lang="en-US" dirty="0"/>
          </a:p>
        </p:txBody>
      </p:sp>
      <p:sp>
        <p:nvSpPr>
          <p:cNvPr id="4" name="Slide Number Placeholder 3"/>
          <p:cNvSpPr>
            <a:spLocks noGrp="1"/>
          </p:cNvSpPr>
          <p:nvPr>
            <p:ph type="sldNum" sz="quarter" idx="10"/>
          </p:nvPr>
        </p:nvSpPr>
        <p:spPr/>
        <p:txBody>
          <a:bodyPr/>
          <a:lstStyle/>
          <a:p>
            <a:fld id="{F2E9FBFB-2085-9D42-94A3-AE52FE74F635}" type="slidenum">
              <a:rPr lang="en-US" smtClean="0"/>
              <a:t>6</a:t>
            </a:fld>
            <a:endParaRPr lang="en-US"/>
          </a:p>
        </p:txBody>
      </p:sp>
    </p:spTree>
    <p:extLst>
      <p:ext uri="{BB962C8B-B14F-4D97-AF65-F5344CB8AC3E}">
        <p14:creationId xmlns:p14="http://schemas.microsoft.com/office/powerpoint/2010/main" val="6954079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2E9FBFB-2085-9D42-94A3-AE52FE74F635}" type="slidenum">
              <a:rPr lang="en-US" smtClean="0"/>
              <a:t>7</a:t>
            </a:fld>
            <a:endParaRPr lang="en-US"/>
          </a:p>
        </p:txBody>
      </p:sp>
    </p:spTree>
    <p:extLst>
      <p:ext uri="{BB962C8B-B14F-4D97-AF65-F5344CB8AC3E}">
        <p14:creationId xmlns:p14="http://schemas.microsoft.com/office/powerpoint/2010/main" val="4215486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7479669-7F72-2649-8B0B-E52921D86BD5}" type="datetimeFigureOut">
              <a:rPr lang="en-US" smtClean="0"/>
              <a:t>4/3/19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1D2EC-4E58-2B41-9160-B9367AAE000E}" type="slidenum">
              <a:rPr lang="en-US" smtClean="0"/>
              <a:t>‹#›</a:t>
            </a:fld>
            <a:endParaRPr lang="en-US"/>
          </a:p>
        </p:txBody>
      </p:sp>
    </p:spTree>
    <p:extLst>
      <p:ext uri="{BB962C8B-B14F-4D97-AF65-F5344CB8AC3E}">
        <p14:creationId xmlns:p14="http://schemas.microsoft.com/office/powerpoint/2010/main" val="3413333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479669-7F72-2649-8B0B-E52921D86BD5}" type="datetimeFigureOut">
              <a:rPr lang="en-US" smtClean="0"/>
              <a:t>4/3/19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1D2EC-4E58-2B41-9160-B9367AAE000E}" type="slidenum">
              <a:rPr lang="en-US" smtClean="0"/>
              <a:t>‹#›</a:t>
            </a:fld>
            <a:endParaRPr lang="en-US"/>
          </a:p>
        </p:txBody>
      </p:sp>
    </p:spTree>
    <p:extLst>
      <p:ext uri="{BB962C8B-B14F-4D97-AF65-F5344CB8AC3E}">
        <p14:creationId xmlns:p14="http://schemas.microsoft.com/office/powerpoint/2010/main" val="4083618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479669-7F72-2649-8B0B-E52921D86BD5}" type="datetimeFigureOut">
              <a:rPr lang="en-US" smtClean="0"/>
              <a:t>4/3/19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1D2EC-4E58-2B41-9160-B9367AAE000E}" type="slidenum">
              <a:rPr lang="en-US" smtClean="0"/>
              <a:t>‹#›</a:t>
            </a:fld>
            <a:endParaRPr lang="en-US"/>
          </a:p>
        </p:txBody>
      </p:sp>
    </p:spTree>
    <p:extLst>
      <p:ext uri="{BB962C8B-B14F-4D97-AF65-F5344CB8AC3E}">
        <p14:creationId xmlns:p14="http://schemas.microsoft.com/office/powerpoint/2010/main" val="3197411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479669-7F72-2649-8B0B-E52921D86BD5}" type="datetimeFigureOut">
              <a:rPr lang="en-US" smtClean="0"/>
              <a:t>4/3/19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1D2EC-4E58-2B41-9160-B9367AAE000E}" type="slidenum">
              <a:rPr lang="en-US" smtClean="0"/>
              <a:t>‹#›</a:t>
            </a:fld>
            <a:endParaRPr lang="en-US"/>
          </a:p>
        </p:txBody>
      </p:sp>
    </p:spTree>
    <p:extLst>
      <p:ext uri="{BB962C8B-B14F-4D97-AF65-F5344CB8AC3E}">
        <p14:creationId xmlns:p14="http://schemas.microsoft.com/office/powerpoint/2010/main" val="2221523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479669-7F72-2649-8B0B-E52921D86BD5}" type="datetimeFigureOut">
              <a:rPr lang="en-US" smtClean="0"/>
              <a:t>4/3/19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1D2EC-4E58-2B41-9160-B9367AAE000E}" type="slidenum">
              <a:rPr lang="en-US" smtClean="0"/>
              <a:t>‹#›</a:t>
            </a:fld>
            <a:endParaRPr lang="en-US"/>
          </a:p>
        </p:txBody>
      </p:sp>
    </p:spTree>
    <p:extLst>
      <p:ext uri="{BB962C8B-B14F-4D97-AF65-F5344CB8AC3E}">
        <p14:creationId xmlns:p14="http://schemas.microsoft.com/office/powerpoint/2010/main" val="1267713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7479669-7F72-2649-8B0B-E52921D86BD5}" type="datetimeFigureOut">
              <a:rPr lang="en-US" smtClean="0"/>
              <a:t>4/3/19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11D2EC-4E58-2B41-9160-B9367AAE000E}" type="slidenum">
              <a:rPr lang="en-US" smtClean="0"/>
              <a:t>‹#›</a:t>
            </a:fld>
            <a:endParaRPr lang="en-US"/>
          </a:p>
        </p:txBody>
      </p:sp>
    </p:spTree>
    <p:extLst>
      <p:ext uri="{BB962C8B-B14F-4D97-AF65-F5344CB8AC3E}">
        <p14:creationId xmlns:p14="http://schemas.microsoft.com/office/powerpoint/2010/main" val="3140720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7479669-7F72-2649-8B0B-E52921D86BD5}" type="datetimeFigureOut">
              <a:rPr lang="en-US" smtClean="0"/>
              <a:t>4/3/19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11D2EC-4E58-2B41-9160-B9367AAE000E}" type="slidenum">
              <a:rPr lang="en-US" smtClean="0"/>
              <a:t>‹#›</a:t>
            </a:fld>
            <a:endParaRPr lang="en-US"/>
          </a:p>
        </p:txBody>
      </p:sp>
    </p:spTree>
    <p:extLst>
      <p:ext uri="{BB962C8B-B14F-4D97-AF65-F5344CB8AC3E}">
        <p14:creationId xmlns:p14="http://schemas.microsoft.com/office/powerpoint/2010/main" val="4195053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7479669-7F72-2649-8B0B-E52921D86BD5}" type="datetimeFigureOut">
              <a:rPr lang="en-US" smtClean="0"/>
              <a:t>4/3/19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11D2EC-4E58-2B41-9160-B9367AAE000E}" type="slidenum">
              <a:rPr lang="en-US" smtClean="0"/>
              <a:t>‹#›</a:t>
            </a:fld>
            <a:endParaRPr lang="en-US"/>
          </a:p>
        </p:txBody>
      </p:sp>
    </p:spTree>
    <p:extLst>
      <p:ext uri="{BB962C8B-B14F-4D97-AF65-F5344CB8AC3E}">
        <p14:creationId xmlns:p14="http://schemas.microsoft.com/office/powerpoint/2010/main" val="1327745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479669-7F72-2649-8B0B-E52921D86BD5}" type="datetimeFigureOut">
              <a:rPr lang="en-US" smtClean="0"/>
              <a:t>4/3/19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11D2EC-4E58-2B41-9160-B9367AAE000E}" type="slidenum">
              <a:rPr lang="en-US" smtClean="0"/>
              <a:t>‹#›</a:t>
            </a:fld>
            <a:endParaRPr lang="en-US"/>
          </a:p>
        </p:txBody>
      </p:sp>
    </p:spTree>
    <p:extLst>
      <p:ext uri="{BB962C8B-B14F-4D97-AF65-F5344CB8AC3E}">
        <p14:creationId xmlns:p14="http://schemas.microsoft.com/office/powerpoint/2010/main" val="947724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479669-7F72-2649-8B0B-E52921D86BD5}" type="datetimeFigureOut">
              <a:rPr lang="en-US" smtClean="0"/>
              <a:t>4/3/19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11D2EC-4E58-2B41-9160-B9367AAE000E}" type="slidenum">
              <a:rPr lang="en-US" smtClean="0"/>
              <a:t>‹#›</a:t>
            </a:fld>
            <a:endParaRPr lang="en-US"/>
          </a:p>
        </p:txBody>
      </p:sp>
    </p:spTree>
    <p:extLst>
      <p:ext uri="{BB962C8B-B14F-4D97-AF65-F5344CB8AC3E}">
        <p14:creationId xmlns:p14="http://schemas.microsoft.com/office/powerpoint/2010/main" val="1940822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479669-7F72-2649-8B0B-E52921D86BD5}" type="datetimeFigureOut">
              <a:rPr lang="en-US" smtClean="0"/>
              <a:t>4/3/19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11D2EC-4E58-2B41-9160-B9367AAE000E}" type="slidenum">
              <a:rPr lang="en-US" smtClean="0"/>
              <a:t>‹#›</a:t>
            </a:fld>
            <a:endParaRPr lang="en-US"/>
          </a:p>
        </p:txBody>
      </p:sp>
    </p:spTree>
    <p:extLst>
      <p:ext uri="{BB962C8B-B14F-4D97-AF65-F5344CB8AC3E}">
        <p14:creationId xmlns:p14="http://schemas.microsoft.com/office/powerpoint/2010/main" val="3499119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479669-7F72-2649-8B0B-E52921D86BD5}" type="datetimeFigureOut">
              <a:rPr lang="en-US" smtClean="0"/>
              <a:t>4/3/19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11D2EC-4E58-2B41-9160-B9367AAE000E}" type="slidenum">
              <a:rPr lang="en-US" smtClean="0"/>
              <a:t>‹#›</a:t>
            </a:fld>
            <a:endParaRPr lang="en-US"/>
          </a:p>
        </p:txBody>
      </p:sp>
    </p:spTree>
    <p:extLst>
      <p:ext uri="{BB962C8B-B14F-4D97-AF65-F5344CB8AC3E}">
        <p14:creationId xmlns:p14="http://schemas.microsoft.com/office/powerpoint/2010/main" val="42331445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72153" y="1528549"/>
            <a:ext cx="7772400" cy="3001660"/>
          </a:xfrm>
        </p:spPr>
        <p:txBody>
          <a:bodyPr>
            <a:normAutofit/>
          </a:bodyPr>
          <a:lstStyle/>
          <a:p>
            <a:r>
              <a:rPr lang="en-US" dirty="0">
                <a:latin typeface="Arial"/>
                <a:cs typeface="Arial"/>
              </a:rPr>
              <a:t>Assessment Updates</a:t>
            </a:r>
            <a:br>
              <a:rPr lang="en-US" dirty="0">
                <a:latin typeface="Arial"/>
                <a:cs typeface="Arial"/>
              </a:rPr>
            </a:br>
            <a:br>
              <a:rPr lang="en-US" dirty="0">
                <a:latin typeface="Arial"/>
                <a:cs typeface="Arial"/>
              </a:rPr>
            </a:br>
            <a:r>
              <a:rPr lang="en-US" dirty="0" err="1">
                <a:latin typeface="Arial"/>
                <a:cs typeface="Arial"/>
              </a:rPr>
              <a:t>TNReady</a:t>
            </a:r>
            <a:r>
              <a:rPr lang="en-US" dirty="0">
                <a:latin typeface="Arial"/>
                <a:cs typeface="Arial"/>
              </a:rPr>
              <a:t> Window</a:t>
            </a:r>
            <a:br>
              <a:rPr lang="en-US" dirty="0">
                <a:latin typeface="Arial"/>
                <a:cs typeface="Arial"/>
              </a:rPr>
            </a:br>
            <a:r>
              <a:rPr lang="en-US" dirty="0">
                <a:latin typeface="Arial"/>
                <a:cs typeface="Arial"/>
              </a:rPr>
              <a:t>April 8 – May 3, 2019</a:t>
            </a:r>
            <a:endParaRPr lang="en-US" dirty="0"/>
          </a:p>
        </p:txBody>
      </p:sp>
    </p:spTree>
    <p:extLst>
      <p:ext uri="{BB962C8B-B14F-4D97-AF65-F5344CB8AC3E}">
        <p14:creationId xmlns:p14="http://schemas.microsoft.com/office/powerpoint/2010/main" val="14382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81597"/>
          </a:xfrm>
        </p:spPr>
        <p:txBody>
          <a:bodyPr>
            <a:normAutofit fontScale="90000"/>
          </a:bodyPr>
          <a:lstStyle/>
          <a:p>
            <a:r>
              <a:rPr lang="en-US" dirty="0"/>
              <a:t>Every Student Succeeds Act</a:t>
            </a:r>
          </a:p>
        </p:txBody>
      </p:sp>
      <p:pic>
        <p:nvPicPr>
          <p:cNvPr id="7" name="Content Placeholder 6">
            <a:extLst>
              <a:ext uri="{FF2B5EF4-FFF2-40B4-BE49-F238E27FC236}">
                <a16:creationId xmlns:a16="http://schemas.microsoft.com/office/drawing/2014/main" id="{8C17E97D-9AB5-1A43-8ADA-185B926C6026}"/>
              </a:ext>
            </a:extLst>
          </p:cNvPr>
          <p:cNvPicPr>
            <a:picLocks noGrp="1" noChangeAspect="1"/>
          </p:cNvPicPr>
          <p:nvPr>
            <p:ph idx="1"/>
          </p:nvPr>
        </p:nvPicPr>
        <p:blipFill>
          <a:blip r:embed="rId4"/>
          <a:stretch>
            <a:fillRect/>
          </a:stretch>
        </p:blipFill>
        <p:spPr>
          <a:xfrm>
            <a:off x="855621" y="1316830"/>
            <a:ext cx="7432758" cy="2584609"/>
          </a:xfrm>
        </p:spPr>
      </p:pic>
      <p:sp>
        <p:nvSpPr>
          <p:cNvPr id="8" name="TextBox 7">
            <a:extLst>
              <a:ext uri="{FF2B5EF4-FFF2-40B4-BE49-F238E27FC236}">
                <a16:creationId xmlns:a16="http://schemas.microsoft.com/office/drawing/2014/main" id="{2B726E23-B402-A74C-A25B-935FDBDDA9C3}"/>
              </a:ext>
            </a:extLst>
          </p:cNvPr>
          <p:cNvSpPr txBox="1"/>
          <p:nvPr/>
        </p:nvSpPr>
        <p:spPr>
          <a:xfrm>
            <a:off x="1028700" y="4262034"/>
            <a:ext cx="7086600" cy="1477328"/>
          </a:xfrm>
          <a:prstGeom prst="rect">
            <a:avLst/>
          </a:prstGeom>
          <a:noFill/>
        </p:spPr>
        <p:txBody>
          <a:bodyPr wrap="square" rtlCol="0">
            <a:spAutoFit/>
          </a:bodyPr>
          <a:lstStyle/>
          <a:p>
            <a:r>
              <a:rPr lang="en-US" dirty="0"/>
              <a:t>Performance Levels</a:t>
            </a:r>
          </a:p>
          <a:p>
            <a:r>
              <a:rPr lang="en-US" dirty="0"/>
              <a:t>	Level 4 = Mastered</a:t>
            </a:r>
          </a:p>
          <a:p>
            <a:r>
              <a:rPr lang="en-US" dirty="0"/>
              <a:t>	Level 3 = On Track</a:t>
            </a:r>
          </a:p>
          <a:p>
            <a:r>
              <a:rPr lang="en-US" dirty="0"/>
              <a:t>	Level 2 = Approaching</a:t>
            </a:r>
          </a:p>
          <a:p>
            <a:r>
              <a:rPr lang="en-US" dirty="0"/>
              <a:t>	Level 1 = Below</a:t>
            </a:r>
          </a:p>
        </p:txBody>
      </p:sp>
    </p:spTree>
    <p:extLst>
      <p:ext uri="{BB962C8B-B14F-4D97-AF65-F5344CB8AC3E}">
        <p14:creationId xmlns:p14="http://schemas.microsoft.com/office/powerpoint/2010/main" val="114883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00149"/>
            <a:ext cx="8229600" cy="564582"/>
          </a:xfrm>
        </p:spPr>
        <p:txBody>
          <a:bodyPr>
            <a:normAutofit fontScale="90000"/>
          </a:bodyPr>
          <a:lstStyle/>
          <a:p>
            <a:r>
              <a:rPr lang="en-US" dirty="0"/>
              <a:t>Tennessee ESSA Plan (TN Ready)</a:t>
            </a:r>
          </a:p>
        </p:txBody>
      </p:sp>
      <p:sp>
        <p:nvSpPr>
          <p:cNvPr id="3" name="TextBox 2"/>
          <p:cNvSpPr txBox="1"/>
          <p:nvPr/>
        </p:nvSpPr>
        <p:spPr>
          <a:xfrm>
            <a:off x="4367091" y="4211337"/>
            <a:ext cx="647936" cy="646331"/>
          </a:xfrm>
          <a:prstGeom prst="rect">
            <a:avLst/>
          </a:prstGeom>
          <a:solidFill>
            <a:srgbClr val="FFFF00">
              <a:alpha val="0"/>
            </a:srgbClr>
          </a:solidFill>
        </p:spPr>
        <p:txBody>
          <a:bodyPr wrap="square" rtlCol="0">
            <a:spAutoFit/>
          </a:bodyPr>
          <a:lstStyle/>
          <a:p>
            <a:r>
              <a:rPr lang="en-US" dirty="0">
                <a:solidFill>
                  <a:srgbClr val="FFFF00"/>
                </a:solidFill>
              </a:rPr>
              <a:t>                               </a:t>
            </a:r>
            <a:r>
              <a:rPr lang="en-US" dirty="0">
                <a:solidFill>
                  <a:srgbClr val="FF0000"/>
                </a:solidFill>
              </a:rPr>
              <a:t>NEW</a:t>
            </a:r>
          </a:p>
        </p:txBody>
      </p:sp>
      <p:pic>
        <p:nvPicPr>
          <p:cNvPr id="4" name="Picture 3" descr="Screen Shot 2017-04-10 at 12.00.09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6376" y="1449984"/>
            <a:ext cx="7836384" cy="4454556"/>
          </a:xfrm>
          <a:prstGeom prst="rect">
            <a:avLst/>
          </a:prstGeom>
        </p:spPr>
      </p:pic>
      <p:sp>
        <p:nvSpPr>
          <p:cNvPr id="5" name="TextBox 4"/>
          <p:cNvSpPr txBox="1"/>
          <p:nvPr/>
        </p:nvSpPr>
        <p:spPr>
          <a:xfrm>
            <a:off x="716376" y="1036637"/>
            <a:ext cx="7985855" cy="369332"/>
          </a:xfrm>
          <a:prstGeom prst="rect">
            <a:avLst/>
          </a:prstGeom>
          <a:noFill/>
        </p:spPr>
        <p:txBody>
          <a:bodyPr wrap="none" rtlCol="0">
            <a:spAutoFit/>
          </a:bodyPr>
          <a:lstStyle/>
          <a:p>
            <a:r>
              <a:rPr lang="en-US" dirty="0"/>
              <a:t>Reset of On-Track and Mastery, built on College and Career Readiness expectations</a:t>
            </a:r>
          </a:p>
        </p:txBody>
      </p:sp>
    </p:spTree>
    <p:extLst>
      <p:ext uri="{BB962C8B-B14F-4D97-AF65-F5344CB8AC3E}">
        <p14:creationId xmlns:p14="http://schemas.microsoft.com/office/powerpoint/2010/main" val="4001086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00149"/>
            <a:ext cx="8229600" cy="564582"/>
          </a:xfrm>
        </p:spPr>
        <p:txBody>
          <a:bodyPr>
            <a:normAutofit fontScale="90000"/>
          </a:bodyPr>
          <a:lstStyle/>
          <a:p>
            <a:r>
              <a:rPr lang="en-US" dirty="0"/>
              <a:t>Tennessee ESSA Plan (TN Ready)</a:t>
            </a:r>
          </a:p>
        </p:txBody>
      </p:sp>
      <p:pic>
        <p:nvPicPr>
          <p:cNvPr id="7" name="Picture 6">
            <a:extLst>
              <a:ext uri="{FF2B5EF4-FFF2-40B4-BE49-F238E27FC236}">
                <a16:creationId xmlns:a16="http://schemas.microsoft.com/office/drawing/2014/main" id="{9F02BB76-219F-344D-BD42-389AC3DDC816}"/>
              </a:ext>
            </a:extLst>
          </p:cNvPr>
          <p:cNvPicPr>
            <a:picLocks noChangeAspect="1"/>
          </p:cNvPicPr>
          <p:nvPr/>
        </p:nvPicPr>
        <p:blipFill>
          <a:blip r:embed="rId4"/>
          <a:stretch>
            <a:fillRect/>
          </a:stretch>
        </p:blipFill>
        <p:spPr>
          <a:xfrm>
            <a:off x="769859" y="1663387"/>
            <a:ext cx="7604281" cy="4041321"/>
          </a:xfrm>
          <a:prstGeom prst="rect">
            <a:avLst/>
          </a:prstGeom>
        </p:spPr>
      </p:pic>
      <p:sp>
        <p:nvSpPr>
          <p:cNvPr id="8" name="TextBox 7">
            <a:extLst>
              <a:ext uri="{FF2B5EF4-FFF2-40B4-BE49-F238E27FC236}">
                <a16:creationId xmlns:a16="http://schemas.microsoft.com/office/drawing/2014/main" id="{C1A6AADA-8DB9-724B-B6D3-A42F37F60FC6}"/>
              </a:ext>
            </a:extLst>
          </p:cNvPr>
          <p:cNvSpPr txBox="1"/>
          <p:nvPr/>
        </p:nvSpPr>
        <p:spPr>
          <a:xfrm>
            <a:off x="966864" y="1076829"/>
            <a:ext cx="7210269" cy="369332"/>
          </a:xfrm>
          <a:prstGeom prst="rect">
            <a:avLst/>
          </a:prstGeom>
          <a:noFill/>
        </p:spPr>
        <p:txBody>
          <a:bodyPr wrap="square" rtlCol="0">
            <a:spAutoFit/>
          </a:bodyPr>
          <a:lstStyle/>
          <a:p>
            <a:r>
              <a:rPr lang="en-US" dirty="0"/>
              <a:t>Standards and </a:t>
            </a:r>
            <a:r>
              <a:rPr lang="en-US" dirty="0" err="1"/>
              <a:t>TNReady</a:t>
            </a:r>
            <a:r>
              <a:rPr lang="en-US" dirty="0"/>
              <a:t> Timelines</a:t>
            </a:r>
          </a:p>
        </p:txBody>
      </p:sp>
    </p:spTree>
    <p:extLst>
      <p:ext uri="{BB962C8B-B14F-4D97-AF65-F5344CB8AC3E}">
        <p14:creationId xmlns:p14="http://schemas.microsoft.com/office/powerpoint/2010/main" val="1430057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00149"/>
            <a:ext cx="8229600" cy="564582"/>
          </a:xfrm>
        </p:spPr>
        <p:txBody>
          <a:bodyPr>
            <a:normAutofit fontScale="90000"/>
          </a:bodyPr>
          <a:lstStyle/>
          <a:p>
            <a:r>
              <a:rPr lang="en-US" dirty="0"/>
              <a:t>TN Ready</a:t>
            </a:r>
          </a:p>
        </p:txBody>
      </p:sp>
      <p:sp>
        <p:nvSpPr>
          <p:cNvPr id="8" name="TextBox 7">
            <a:extLst>
              <a:ext uri="{FF2B5EF4-FFF2-40B4-BE49-F238E27FC236}">
                <a16:creationId xmlns:a16="http://schemas.microsoft.com/office/drawing/2014/main" id="{C1A6AADA-8DB9-724B-B6D3-A42F37F60FC6}"/>
              </a:ext>
            </a:extLst>
          </p:cNvPr>
          <p:cNvSpPr txBox="1"/>
          <p:nvPr/>
        </p:nvSpPr>
        <p:spPr>
          <a:xfrm>
            <a:off x="352715" y="817522"/>
            <a:ext cx="8177136" cy="5447645"/>
          </a:xfrm>
          <a:prstGeom prst="rect">
            <a:avLst/>
          </a:prstGeom>
          <a:noFill/>
        </p:spPr>
        <p:txBody>
          <a:bodyPr wrap="square" rtlCol="0">
            <a:spAutoFit/>
          </a:bodyPr>
          <a:lstStyle/>
          <a:p>
            <a:r>
              <a:rPr lang="en-US" sz="2400" dirty="0" err="1">
                <a:latin typeface="Arial" panose="020B0604020202020204" pitchFamily="34" charset="0"/>
                <a:cs typeface="Arial" panose="020B0604020202020204" pitchFamily="34" charset="0"/>
              </a:rPr>
              <a:t>TNReady</a:t>
            </a:r>
            <a:r>
              <a:rPr lang="en-US" sz="2400" dirty="0">
                <a:latin typeface="Arial" panose="020B0604020202020204" pitchFamily="34" charset="0"/>
                <a:cs typeface="Arial" panose="020B0604020202020204" pitchFamily="34" charset="0"/>
              </a:rPr>
              <a:t> Timeline for CMCSS</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Administered April 8</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-18</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regular administration with makeup 	opportunities through April 26</a:t>
            </a:r>
            <a:r>
              <a:rPr lang="en-US" baseline="30000" dirty="0">
                <a:latin typeface="Arial" panose="020B0604020202020204" pitchFamily="34" charset="0"/>
                <a:cs typeface="Arial" panose="020B0604020202020204" pitchFamily="34" charset="0"/>
              </a:rPr>
              <a:t>th. </a:t>
            </a:r>
            <a:r>
              <a:rPr lang="en-US" dirty="0">
                <a:latin typeface="Arial" panose="020B0604020202020204" pitchFamily="34" charset="0"/>
                <a:cs typeface="Arial" panose="020B0604020202020204" pitchFamily="34" charset="0"/>
              </a:rPr>
              <a:t> State window closes May 3</a:t>
            </a:r>
            <a:r>
              <a:rPr lang="en-US" baseline="30000" dirty="0">
                <a:latin typeface="Arial" panose="020B0604020202020204" pitchFamily="34" charset="0"/>
                <a:cs typeface="Arial" panose="020B0604020202020204" pitchFamily="34" charset="0"/>
              </a:rPr>
              <a:t>rd</a:t>
            </a:r>
            <a:r>
              <a:rPr lang="en-US" dirty="0">
                <a:latin typeface="Arial" panose="020B0604020202020204" pitchFamily="34" charset="0"/>
                <a:cs typeface="Arial" panose="020B0604020202020204" pitchFamily="34" charset="0"/>
              </a:rPr>
              <a:t>.</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	3</a:t>
            </a:r>
            <a:r>
              <a:rPr lang="en-US" baseline="30000" dirty="0">
                <a:latin typeface="Arial" panose="020B0604020202020204" pitchFamily="34" charset="0"/>
                <a:cs typeface="Arial" panose="020B0604020202020204" pitchFamily="34" charset="0"/>
              </a:rPr>
              <a:t>rd</a:t>
            </a:r>
            <a:r>
              <a:rPr lang="en-US" dirty="0">
                <a:latin typeface="Arial" panose="020B0604020202020204" pitchFamily="34" charset="0"/>
                <a:cs typeface="Arial" panose="020B0604020202020204" pitchFamily="34" charset="0"/>
              </a:rPr>
              <a:t> – 8</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grade take paper tests for Math and ELA</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	3</a:t>
            </a:r>
            <a:r>
              <a:rPr lang="en-US" baseline="30000" dirty="0">
                <a:latin typeface="Arial" panose="020B0604020202020204" pitchFamily="34" charset="0"/>
                <a:cs typeface="Arial" panose="020B0604020202020204" pitchFamily="34" charset="0"/>
              </a:rPr>
              <a:t>rd</a:t>
            </a:r>
            <a:r>
              <a:rPr lang="en-US" dirty="0">
                <a:latin typeface="Arial" panose="020B0604020202020204" pitchFamily="34" charset="0"/>
                <a:cs typeface="Arial" panose="020B0604020202020204" pitchFamily="34" charset="0"/>
              </a:rPr>
              <a:t> – 5</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grade no Social Studies due to the significant 	changes in the 	standards for 2019-20</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	6</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 8</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grade take Social Studies will be paper tests.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	HS EOC are all online (</a:t>
            </a:r>
            <a:r>
              <a:rPr lang="en-US" dirty="0" err="1">
                <a:latin typeface="Arial" panose="020B0604020202020204" pitchFamily="34" charset="0"/>
                <a:cs typeface="Arial" panose="020B0604020202020204" pitchFamily="34" charset="0"/>
              </a:rPr>
              <a:t>Eng</a:t>
            </a:r>
            <a:r>
              <a:rPr lang="en-US" dirty="0">
                <a:latin typeface="Arial" panose="020B0604020202020204" pitchFamily="34" charset="0"/>
                <a:cs typeface="Arial" panose="020B0604020202020204" pitchFamily="34" charset="0"/>
              </a:rPr>
              <a:t> I and II, </a:t>
            </a:r>
            <a:r>
              <a:rPr lang="en-US" dirty="0" err="1">
                <a:latin typeface="Arial" panose="020B0604020202020204" pitchFamily="34" charset="0"/>
                <a:cs typeface="Arial" panose="020B0604020202020204" pitchFamily="34" charset="0"/>
              </a:rPr>
              <a:t>Alg</a:t>
            </a:r>
            <a:r>
              <a:rPr lang="en-US" dirty="0">
                <a:latin typeface="Arial" panose="020B0604020202020204" pitchFamily="34" charset="0"/>
                <a:cs typeface="Arial" panose="020B0604020202020204" pitchFamily="34" charset="0"/>
              </a:rPr>
              <a:t> I and II, Geometry, and US 	History)</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	Science is field tested for all grades this year, 3</a:t>
            </a:r>
            <a:r>
              <a:rPr lang="en-US" baseline="30000" dirty="0">
                <a:latin typeface="Arial" panose="020B0604020202020204" pitchFamily="34" charset="0"/>
                <a:cs typeface="Arial" panose="020B0604020202020204" pitchFamily="34" charset="0"/>
              </a:rPr>
              <a:t>rd</a:t>
            </a:r>
            <a:r>
              <a:rPr lang="en-US" dirty="0">
                <a:latin typeface="Arial" panose="020B0604020202020204" pitchFamily="34" charset="0"/>
                <a:cs typeface="Arial" panose="020B0604020202020204" pitchFamily="34" charset="0"/>
              </a:rPr>
              <a:t> and 4</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grade will be a 	paper test; 5</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 8</a:t>
            </a:r>
            <a:r>
              <a:rPr lang="en-US" baseline="30000" dirty="0">
                <a:latin typeface="Arial" panose="020B0604020202020204" pitchFamily="34" charset="0"/>
                <a:cs typeface="Arial" panose="020B0604020202020204" pitchFamily="34" charset="0"/>
              </a:rPr>
              <a:t>th </a:t>
            </a:r>
            <a:r>
              <a:rPr lang="en-US" dirty="0">
                <a:latin typeface="Arial" panose="020B0604020202020204" pitchFamily="34" charset="0"/>
                <a:cs typeface="Arial" panose="020B0604020202020204" pitchFamily="34" charset="0"/>
              </a:rPr>
              <a:t> and HS Biology will be online.</a:t>
            </a: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3407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Arial Narrow"/>
                <a:cs typeface="Arial Narrow"/>
              </a:rPr>
              <a:t>Inclusion of TN Ready on student report cards</a:t>
            </a:r>
          </a:p>
        </p:txBody>
      </p:sp>
      <p:sp>
        <p:nvSpPr>
          <p:cNvPr id="3" name="Content Placeholder 2"/>
          <p:cNvSpPr>
            <a:spLocks noGrp="1"/>
          </p:cNvSpPr>
          <p:nvPr>
            <p:ph idx="1"/>
          </p:nvPr>
        </p:nvSpPr>
        <p:spPr>
          <a:xfrm>
            <a:off x="457200" y="1600201"/>
            <a:ext cx="8229600" cy="3741755"/>
          </a:xfrm>
        </p:spPr>
        <p:txBody>
          <a:bodyPr>
            <a:normAutofit lnSpcReduction="10000"/>
          </a:bodyPr>
          <a:lstStyle/>
          <a:p>
            <a:pPr marL="0" indent="0">
              <a:buNone/>
            </a:pPr>
            <a:r>
              <a:rPr lang="en-US" sz="2000" dirty="0">
                <a:latin typeface="Arial"/>
                <a:cs typeface="Arial"/>
              </a:rPr>
              <a:t>Policy: INS-A023</a:t>
            </a:r>
          </a:p>
          <a:p>
            <a:pPr marL="0" indent="0">
              <a:buNone/>
            </a:pPr>
            <a:endParaRPr lang="en-US" sz="2000" dirty="0">
              <a:latin typeface="Arial"/>
              <a:cs typeface="Arial"/>
            </a:endParaRPr>
          </a:p>
          <a:p>
            <a:pPr marL="0" indent="0">
              <a:buNone/>
            </a:pPr>
            <a:r>
              <a:rPr lang="en-US" sz="2000" dirty="0">
                <a:latin typeface="Arial"/>
                <a:cs typeface="Arial"/>
              </a:rPr>
              <a:t>Effective April 17, 2015 in alignment with HB 36 – SB 285 Amendment (005744), Clarksville Montgomery County School System will not include students’ TCAP scores in their final spring semester grades if the TCAP scores are not received by the district at </a:t>
            </a:r>
            <a:r>
              <a:rPr lang="en-US" sz="2000" b="1" i="1" u="sng" dirty="0">
                <a:latin typeface="Arial"/>
                <a:cs typeface="Arial"/>
              </a:rPr>
              <a:t>least five instructional days before the end of the academic year</a:t>
            </a:r>
            <a:r>
              <a:rPr lang="en-US" sz="2000" dirty="0">
                <a:latin typeface="Arial"/>
                <a:cs typeface="Arial"/>
              </a:rPr>
              <a:t>. </a:t>
            </a:r>
          </a:p>
          <a:p>
            <a:pPr marL="0" indent="0">
              <a:buNone/>
            </a:pPr>
            <a:endParaRPr lang="en-US" sz="2000" dirty="0">
              <a:latin typeface="Arial"/>
              <a:cs typeface="Arial"/>
            </a:endParaRPr>
          </a:p>
          <a:p>
            <a:r>
              <a:rPr lang="en-US" sz="2000" dirty="0"/>
              <a:t>Impact on student’s grade</a:t>
            </a:r>
          </a:p>
          <a:p>
            <a:pPr marL="0" indent="0">
              <a:buNone/>
            </a:pPr>
            <a:r>
              <a:rPr lang="en-US" sz="2000" dirty="0"/>
              <a:t>	2018-19 (and in all subsequent years): 15–25 percent of final grade 	(district 	 decision within this range) </a:t>
            </a:r>
            <a:r>
              <a:rPr lang="en-US" sz="2000" dirty="0">
                <a:solidFill>
                  <a:srgbClr val="FF0000"/>
                </a:solidFill>
              </a:rPr>
              <a:t>CMCSS has selected 15%</a:t>
            </a:r>
            <a:endParaRPr lang="en-US" sz="2000" dirty="0"/>
          </a:p>
          <a:p>
            <a:pPr marL="0" indent="0">
              <a:buNone/>
            </a:pPr>
            <a:endParaRPr lang="en-US" sz="2000" dirty="0">
              <a:latin typeface="Arial"/>
              <a:cs typeface="Arial"/>
            </a:endParaRPr>
          </a:p>
          <a:p>
            <a:pPr marL="0" indent="0">
              <a:buNone/>
            </a:pPr>
            <a:endParaRPr lang="en-US" sz="2000" dirty="0">
              <a:latin typeface="Arial"/>
              <a:cs typeface="Arial"/>
            </a:endParaRPr>
          </a:p>
          <a:p>
            <a:pPr marL="0" indent="0">
              <a:buNone/>
            </a:pPr>
            <a:endParaRPr lang="en-US" sz="2000" dirty="0">
              <a:latin typeface="Arial"/>
              <a:cs typeface="Arial"/>
            </a:endParaRPr>
          </a:p>
        </p:txBody>
      </p:sp>
    </p:spTree>
    <p:extLst>
      <p:ext uri="{BB962C8B-B14F-4D97-AF65-F5344CB8AC3E}">
        <p14:creationId xmlns:p14="http://schemas.microsoft.com/office/powerpoint/2010/main" val="873203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77602"/>
            <a:ext cx="7772400" cy="3298287"/>
          </a:xfrm>
        </p:spPr>
        <p:txBody>
          <a:bodyPr>
            <a:normAutofit/>
          </a:bodyPr>
          <a:lstStyle/>
          <a:p>
            <a:r>
              <a:rPr lang="en-US" sz="3600" b="1" dirty="0">
                <a:latin typeface="Arial"/>
                <a:cs typeface="Arial"/>
              </a:rPr>
              <a:t>Questions</a:t>
            </a:r>
            <a:br>
              <a:rPr lang="en-US" sz="3600" b="1" dirty="0">
                <a:latin typeface="Arial"/>
                <a:cs typeface="Arial"/>
              </a:rPr>
            </a:br>
            <a:br>
              <a:rPr lang="en-US" sz="3200" dirty="0">
                <a:latin typeface="Arial"/>
                <a:cs typeface="Arial"/>
              </a:rPr>
            </a:br>
            <a:r>
              <a:rPr lang="en-US" sz="3200" dirty="0">
                <a:latin typeface="Arial"/>
                <a:cs typeface="Arial"/>
              </a:rPr>
              <a:t>Assessment Updates</a:t>
            </a:r>
            <a:endParaRPr lang="en-US" sz="3200" dirty="0"/>
          </a:p>
        </p:txBody>
      </p:sp>
    </p:spTree>
    <p:extLst>
      <p:ext uri="{BB962C8B-B14F-4D97-AF65-F5344CB8AC3E}">
        <p14:creationId xmlns:p14="http://schemas.microsoft.com/office/powerpoint/2010/main" val="3362377204"/>
      </p:ext>
    </p:extLst>
  </p:cSld>
  <p:clrMapOvr>
    <a:masterClrMapping/>
  </p:clrMapOvr>
</p:sld>
</file>

<file path=ppt/theme/theme1.xml><?xml version="1.0" encoding="utf-8"?>
<a:theme xmlns:a="http://schemas.openxmlformats.org/drawingml/2006/main" name="CMCSS PPT Template (rev.2016)[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CMCSS PPT Template (rev.2016)[1].potx</Template>
  <TotalTime>1596</TotalTime>
  <Words>1412</Words>
  <Application>Microsoft Macintosh PowerPoint</Application>
  <PresentationFormat>On-screen Show (4:3)</PresentationFormat>
  <Paragraphs>102</Paragraphs>
  <Slides>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 Narrow</vt:lpstr>
      <vt:lpstr>Calibri</vt:lpstr>
      <vt:lpstr>CMCSS PPT Template (rev.2016)[1]</vt:lpstr>
      <vt:lpstr>Assessment Updates  TNReady Window April 8 – May 3, 2019</vt:lpstr>
      <vt:lpstr>Every Student Succeeds Act</vt:lpstr>
      <vt:lpstr>Tennessee ESSA Plan (TN Ready)</vt:lpstr>
      <vt:lpstr>Tennessee ESSA Plan (TN Ready)</vt:lpstr>
      <vt:lpstr>TN Ready</vt:lpstr>
      <vt:lpstr>Inclusion of TN Ready on student report cards</vt:lpstr>
      <vt:lpstr>Questions  Assessment Updates</vt:lpstr>
    </vt:vector>
  </TitlesOfParts>
  <Company>CMCSS</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Pitt</dc:creator>
  <cp:lastModifiedBy>Microsoft Office User</cp:lastModifiedBy>
  <cp:revision>165</cp:revision>
  <cp:lastPrinted>2016-09-27T15:29:55Z</cp:lastPrinted>
  <dcterms:created xsi:type="dcterms:W3CDTF">2016-07-28T20:31:33Z</dcterms:created>
  <dcterms:modified xsi:type="dcterms:W3CDTF">2019-04-03T20:38:33Z</dcterms:modified>
</cp:coreProperties>
</file>