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sldIdLst>
    <p:sldId id="258" r:id="rId3"/>
    <p:sldId id="308" r:id="rId4"/>
    <p:sldId id="310" r:id="rId5"/>
    <p:sldId id="311" r:id="rId6"/>
    <p:sldId id="312" r:id="rId7"/>
    <p:sldId id="313" r:id="rId8"/>
    <p:sldId id="314" r:id="rId9"/>
    <p:sldId id="315" r:id="rId10"/>
    <p:sldId id="316" r:id="rId11"/>
    <p:sldId id="267" r:id="rId12"/>
    <p:sldId id="322" r:id="rId13"/>
    <p:sldId id="323" r:id="rId14"/>
    <p:sldId id="259" r:id="rId15"/>
    <p:sldId id="321" r:id="rId16"/>
    <p:sldId id="320" r:id="rId17"/>
    <p:sldId id="324" r:id="rId18"/>
    <p:sldId id="317" r:id="rId19"/>
    <p:sldId id="300" r:id="rId2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4"/>
    <p:restoredTop sz="96291"/>
  </p:normalViewPr>
  <p:slideViewPr>
    <p:cSldViewPr snapToGrid="0" snapToObjects="1">
      <p:cViewPr varScale="1">
        <p:scale>
          <a:sx n="127" d="100"/>
          <a:sy n="127" d="100"/>
        </p:scale>
        <p:origin x="95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EADEE-E074-A84E-B4C0-FD855BF9CE9D}" type="datetimeFigureOut">
              <a:rPr lang="en-US" smtClean="0"/>
              <a:t>9/19/18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3C194-3785-C245-8E37-45AE517942BE}" type="slidenum">
              <a:rPr lang="en-US" smtClean="0"/>
              <a:t>‹#›</a:t>
            </a:fld>
            <a:endParaRPr lang="en-US"/>
          </a:p>
        </p:txBody>
      </p:sp>
    </p:spTree>
    <p:extLst>
      <p:ext uri="{BB962C8B-B14F-4D97-AF65-F5344CB8AC3E}">
        <p14:creationId xmlns:p14="http://schemas.microsoft.com/office/powerpoint/2010/main" val="88726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baseline="0" dirty="0">
                <a:solidFill>
                  <a:schemeClr val="tx1"/>
                </a:solidFill>
                <a:latin typeface="Arial Narrow"/>
                <a:ea typeface="+mn-ea"/>
                <a:cs typeface="Arial Narrow"/>
              </a:rPr>
              <a:t>Design Overview</a:t>
            </a:r>
          </a:p>
          <a:p>
            <a:r>
              <a:rPr lang="en-US" sz="1100" b="0" i="0" u="none" strike="noStrike" kern="1200" baseline="0" dirty="0">
                <a:solidFill>
                  <a:schemeClr val="tx1"/>
                </a:solidFill>
                <a:latin typeface="Arial Narrow"/>
                <a:ea typeface="+mn-ea"/>
                <a:cs typeface="Arial Narrow"/>
              </a:rPr>
              <a:t>Districts will be assessed on student performance in six areas measured through three pathways. The score for each area is calculated by averaging the </a:t>
            </a:r>
            <a:r>
              <a:rPr lang="en-US" sz="1100" b="0" i="1" u="none" strike="noStrike" kern="1200" baseline="0" dirty="0">
                <a:solidFill>
                  <a:schemeClr val="tx1"/>
                </a:solidFill>
                <a:latin typeface="Arial Narrow"/>
                <a:ea typeface="+mn-ea"/>
                <a:cs typeface="Arial Narrow"/>
              </a:rPr>
              <a:t>best of </a:t>
            </a:r>
            <a:r>
              <a:rPr lang="en-US" sz="1100" b="1" i="0" u="none" strike="noStrike" kern="1200" baseline="0" dirty="0">
                <a:solidFill>
                  <a:schemeClr val="tx1"/>
                </a:solidFill>
                <a:latin typeface="Arial Narrow"/>
                <a:ea typeface="+mn-ea"/>
                <a:cs typeface="Arial Narrow"/>
              </a:rPr>
              <a:t>absolute performance </a:t>
            </a:r>
            <a:r>
              <a:rPr lang="en-US" sz="1100" b="0" i="0" u="none" strike="noStrike" kern="1200" baseline="0" dirty="0">
                <a:solidFill>
                  <a:schemeClr val="tx1"/>
                </a:solidFill>
                <a:latin typeface="Arial Narrow"/>
                <a:ea typeface="+mn-ea"/>
                <a:cs typeface="Arial Narrow"/>
              </a:rPr>
              <a:t>or </a:t>
            </a:r>
            <a:r>
              <a:rPr lang="en-US" sz="1100" b="1" i="0" u="none" strike="noStrike" kern="1200" baseline="0" dirty="0">
                <a:solidFill>
                  <a:schemeClr val="tx1"/>
                </a:solidFill>
                <a:latin typeface="Arial Narrow"/>
                <a:ea typeface="+mn-ea"/>
                <a:cs typeface="Arial Narrow"/>
              </a:rPr>
              <a:t>AMO target </a:t>
            </a:r>
            <a:r>
              <a:rPr lang="en-US" sz="1100" b="0" i="0" u="none" strike="noStrike" kern="1200" baseline="0" dirty="0">
                <a:solidFill>
                  <a:schemeClr val="tx1"/>
                </a:solidFill>
                <a:latin typeface="Arial Narrow"/>
                <a:ea typeface="+mn-ea"/>
                <a:cs typeface="Arial Narrow"/>
              </a:rPr>
              <a:t>and </a:t>
            </a:r>
            <a:r>
              <a:rPr lang="en-US" sz="1100" b="1" i="0" u="none" strike="noStrike" kern="1200" baseline="0" dirty="0">
                <a:solidFill>
                  <a:schemeClr val="tx1"/>
                </a:solidFill>
                <a:latin typeface="Arial Narrow"/>
                <a:ea typeface="+mn-ea"/>
                <a:cs typeface="Arial Narrow"/>
              </a:rPr>
              <a:t>value-added </a:t>
            </a:r>
            <a:r>
              <a:rPr lang="en-US" sz="1100" b="0" i="0" u="none" strike="noStrike" kern="1200" baseline="0" dirty="0">
                <a:solidFill>
                  <a:schemeClr val="tx1"/>
                </a:solidFill>
                <a:latin typeface="Arial Narrow"/>
                <a:ea typeface="+mn-ea"/>
                <a:cs typeface="Arial Narrow"/>
              </a:rPr>
              <a:t>pathways.</a:t>
            </a:r>
          </a:p>
          <a:p>
            <a:endParaRPr lang="en-US" sz="1100" b="0" i="0" u="none" strike="noStrike" kern="1200" baseline="0" dirty="0">
              <a:solidFill>
                <a:schemeClr val="tx1"/>
              </a:solidFill>
              <a:latin typeface="Arial Narrow"/>
              <a:ea typeface="+mn-ea"/>
              <a:cs typeface="Arial Narrow"/>
            </a:endParaRPr>
          </a:p>
          <a:p>
            <a:r>
              <a:rPr lang="en-US" sz="1100" b="0" i="0" u="none" strike="noStrike" kern="1200" baseline="0" dirty="0">
                <a:solidFill>
                  <a:schemeClr val="tx1"/>
                </a:solidFill>
                <a:latin typeface="Arial Narrow"/>
                <a:ea typeface="+mn-ea"/>
                <a:cs typeface="Arial Narrow"/>
              </a:rPr>
              <a:t>Scale score moved from 500-900 Scale Scores to 200-450 Scale scores with a shorter distance for On Track and Mastery, more difficult </a:t>
            </a:r>
            <a:r>
              <a:rPr lang="en-US" sz="1100" b="0" i="0" u="none" strike="noStrike" kern="1200" baseline="0">
                <a:solidFill>
                  <a:schemeClr val="tx1"/>
                </a:solidFill>
                <a:latin typeface="Arial Narrow"/>
                <a:ea typeface="+mn-ea"/>
                <a:cs typeface="Arial Narrow"/>
              </a:rPr>
              <a:t>to attain.</a:t>
            </a:r>
          </a:p>
          <a:p>
            <a:endParaRPr lang="en-US" sz="1100" b="0" i="0" u="none" strike="noStrike" kern="1200" baseline="0" dirty="0">
              <a:solidFill>
                <a:schemeClr val="tx1"/>
              </a:solidFill>
              <a:latin typeface="Arial Narrow"/>
              <a:ea typeface="+mn-ea"/>
              <a:cs typeface="Arial Narrow"/>
            </a:endParaRPr>
          </a:p>
          <a:p>
            <a:r>
              <a:rPr lang="en-US" sz="1100" b="0" i="1" u="none" strike="noStrike" kern="1200" baseline="0" dirty="0">
                <a:solidFill>
                  <a:schemeClr val="tx1"/>
                </a:solidFill>
                <a:latin typeface="Arial Narrow"/>
                <a:ea typeface="+mn-ea"/>
                <a:cs typeface="Arial Narrow"/>
              </a:rPr>
              <a:t>Performance Areas and Pathways</a:t>
            </a:r>
          </a:p>
          <a:p>
            <a:r>
              <a:rPr lang="en-US" sz="1100" b="0" i="0" u="none" strike="noStrike" kern="1200" baseline="0" dirty="0">
                <a:solidFill>
                  <a:schemeClr val="tx1"/>
                </a:solidFill>
                <a:latin typeface="Arial Narrow"/>
                <a:ea typeface="+mn-ea"/>
                <a:cs typeface="Arial Narrow"/>
              </a:rPr>
              <a:t>1. </a:t>
            </a:r>
            <a:r>
              <a:rPr lang="en-US" sz="1100" b="1" i="0" u="none" strike="noStrike" kern="1200" baseline="0" dirty="0">
                <a:solidFill>
                  <a:schemeClr val="tx1"/>
                </a:solidFill>
                <a:latin typeface="Arial Narrow"/>
                <a:ea typeface="+mn-ea"/>
                <a:cs typeface="Arial Narrow"/>
              </a:rPr>
              <a:t>Grade 3-5 Success Rate </a:t>
            </a:r>
            <a:r>
              <a:rPr lang="en-US" sz="1100" b="0" i="0" u="none" strike="noStrike" kern="1200" baseline="0" dirty="0">
                <a:solidFill>
                  <a:schemeClr val="tx1"/>
                </a:solidFill>
                <a:latin typeface="Arial Narrow"/>
                <a:ea typeface="+mn-ea"/>
                <a:cs typeface="Arial Narrow"/>
              </a:rPr>
              <a:t>- TCAP data, including math, English language arts, and science</a:t>
            </a:r>
          </a:p>
          <a:p>
            <a:r>
              <a:rPr lang="en-US" sz="1100" b="0" i="0" u="none" strike="noStrike" kern="1200" baseline="0" dirty="0">
                <a:solidFill>
                  <a:schemeClr val="tx1"/>
                </a:solidFill>
                <a:latin typeface="Arial Narrow"/>
                <a:ea typeface="+mn-ea"/>
                <a:cs typeface="Arial Narrow"/>
              </a:rPr>
              <a:t>2. </a:t>
            </a:r>
            <a:r>
              <a:rPr lang="en-US" sz="1100" b="1" i="0" u="none" strike="noStrike" kern="1200" baseline="0" dirty="0">
                <a:solidFill>
                  <a:schemeClr val="tx1"/>
                </a:solidFill>
                <a:latin typeface="Arial Narrow"/>
                <a:ea typeface="+mn-ea"/>
                <a:cs typeface="Arial Narrow"/>
              </a:rPr>
              <a:t>Grade 6-8 Success Rate </a:t>
            </a:r>
            <a:r>
              <a:rPr lang="en-US" sz="1100" b="0" i="0" u="none" strike="noStrike" kern="1200" baseline="0" dirty="0">
                <a:solidFill>
                  <a:schemeClr val="tx1"/>
                </a:solidFill>
                <a:latin typeface="Arial Narrow"/>
                <a:ea typeface="+mn-ea"/>
                <a:cs typeface="Arial Narrow"/>
              </a:rPr>
              <a:t>- TCAP data, including math, English language arts, and science</a:t>
            </a:r>
          </a:p>
          <a:p>
            <a:r>
              <a:rPr lang="en-US" sz="1100" b="0" i="0" u="none" strike="noStrike" kern="1200" baseline="0" dirty="0">
                <a:solidFill>
                  <a:schemeClr val="tx1"/>
                </a:solidFill>
                <a:latin typeface="Arial Narrow"/>
                <a:ea typeface="+mn-ea"/>
                <a:cs typeface="Arial Narrow"/>
              </a:rPr>
              <a:t>3. </a:t>
            </a:r>
            <a:r>
              <a:rPr lang="en-US" sz="1100" b="1" i="0" u="none" strike="noStrike" kern="1200" baseline="0" dirty="0">
                <a:solidFill>
                  <a:schemeClr val="tx1"/>
                </a:solidFill>
                <a:latin typeface="Arial Narrow"/>
                <a:ea typeface="+mn-ea"/>
                <a:cs typeface="Arial Narrow"/>
              </a:rPr>
              <a:t>Grade 9-12 Success Rate </a:t>
            </a:r>
            <a:r>
              <a:rPr lang="en-US" sz="1100" b="0" i="0" u="none" strike="noStrike" kern="1200" baseline="0" dirty="0">
                <a:solidFill>
                  <a:schemeClr val="tx1"/>
                </a:solidFill>
                <a:latin typeface="Arial Narrow"/>
                <a:ea typeface="+mn-ea"/>
                <a:cs typeface="Arial Narrow"/>
              </a:rPr>
              <a:t>- TCAP data, including math, English language arts, and science, and ACT composite/SAT equivalent (for graduating seniors using </a:t>
            </a:r>
            <a:r>
              <a:rPr lang="en-US" sz="1100" b="0" i="1" u="none" strike="noStrike" kern="1200" baseline="0" dirty="0">
                <a:solidFill>
                  <a:schemeClr val="tx1"/>
                </a:solidFill>
                <a:latin typeface="Arial Narrow"/>
                <a:ea typeface="+mn-ea"/>
                <a:cs typeface="Arial Narrow"/>
              </a:rPr>
              <a:t>best </a:t>
            </a:r>
            <a:r>
              <a:rPr lang="en-US" sz="1100" b="0" i="0" u="none" strike="noStrike" kern="1200" baseline="0" dirty="0">
                <a:solidFill>
                  <a:schemeClr val="tx1"/>
                </a:solidFill>
                <a:latin typeface="Arial Narrow"/>
                <a:ea typeface="+mn-ea"/>
                <a:cs typeface="Arial Narrow"/>
              </a:rPr>
              <a:t>composite score)</a:t>
            </a:r>
          </a:p>
          <a:p>
            <a:r>
              <a:rPr lang="en-US" sz="1100" b="0" i="0" u="none" strike="noStrike" kern="1200" baseline="0" dirty="0">
                <a:solidFill>
                  <a:schemeClr val="tx1"/>
                </a:solidFill>
                <a:latin typeface="Arial Narrow"/>
                <a:ea typeface="+mn-ea"/>
                <a:cs typeface="Arial Narrow"/>
              </a:rPr>
              <a:t>• For success rates, the absolute performance pathway is the number of students </a:t>
            </a:r>
            <a:r>
              <a:rPr lang="en-US" sz="1100" b="0" i="1" u="none" strike="noStrike" kern="1200" baseline="0" dirty="0">
                <a:solidFill>
                  <a:schemeClr val="tx1"/>
                </a:solidFill>
                <a:latin typeface="Arial Narrow"/>
                <a:ea typeface="+mn-ea"/>
                <a:cs typeface="Arial Narrow"/>
              </a:rPr>
              <a:t>on track </a:t>
            </a:r>
            <a:r>
              <a:rPr lang="en-US" sz="1100" b="0" i="0" u="none" strike="noStrike" kern="1200" baseline="0" dirty="0">
                <a:solidFill>
                  <a:schemeClr val="tx1"/>
                </a:solidFill>
                <a:latin typeface="Arial Narrow"/>
                <a:ea typeface="+mn-ea"/>
                <a:cs typeface="Arial Narrow"/>
              </a:rPr>
              <a:t>or </a:t>
            </a:r>
            <a:r>
              <a:rPr lang="en-US" sz="1100" b="0" i="1" u="none" strike="noStrike" kern="1200" baseline="0" dirty="0">
                <a:solidFill>
                  <a:schemeClr val="tx1"/>
                </a:solidFill>
                <a:latin typeface="Arial Narrow"/>
                <a:ea typeface="+mn-ea"/>
                <a:cs typeface="Arial Narrow"/>
              </a:rPr>
              <a:t>mastered </a:t>
            </a:r>
            <a:r>
              <a:rPr lang="en-US" sz="1100" b="0" i="0" u="none" strike="noStrike" kern="1200" baseline="0" dirty="0">
                <a:solidFill>
                  <a:schemeClr val="tx1"/>
                </a:solidFill>
                <a:latin typeface="Arial Narrow"/>
                <a:ea typeface="+mn-ea"/>
                <a:cs typeface="Arial Narrow"/>
              </a:rPr>
              <a:t>for all subjects in the applicable grade band.</a:t>
            </a:r>
          </a:p>
          <a:p>
            <a:r>
              <a:rPr lang="en-US" sz="1100" b="0" i="0" u="none" strike="noStrike" kern="1200" baseline="0" dirty="0">
                <a:solidFill>
                  <a:schemeClr val="tx1"/>
                </a:solidFill>
                <a:latin typeface="Arial Narrow"/>
                <a:ea typeface="+mn-ea"/>
                <a:cs typeface="Arial Narrow"/>
              </a:rPr>
              <a:t>• For success rates, the AMO target pathway is the target set to reduce the percent of students who are not scoring </a:t>
            </a:r>
            <a:r>
              <a:rPr lang="en-US" sz="1100" b="0" i="1" u="none" strike="noStrike" kern="1200" baseline="0" dirty="0">
                <a:solidFill>
                  <a:schemeClr val="tx1"/>
                </a:solidFill>
                <a:latin typeface="Arial Narrow"/>
                <a:ea typeface="+mn-ea"/>
                <a:cs typeface="Arial Narrow"/>
              </a:rPr>
              <a:t>on track </a:t>
            </a:r>
            <a:r>
              <a:rPr lang="en-US" sz="1100" b="0" i="0" u="none" strike="noStrike" kern="1200" baseline="0" dirty="0">
                <a:solidFill>
                  <a:schemeClr val="tx1"/>
                </a:solidFill>
                <a:latin typeface="Arial Narrow"/>
                <a:ea typeface="+mn-ea"/>
                <a:cs typeface="Arial Narrow"/>
              </a:rPr>
              <a:t>or </a:t>
            </a:r>
            <a:r>
              <a:rPr lang="en-US" sz="1100" b="0" i="1" u="none" strike="noStrike" kern="1200" baseline="0" dirty="0">
                <a:solidFill>
                  <a:schemeClr val="tx1"/>
                </a:solidFill>
                <a:latin typeface="Arial Narrow"/>
                <a:ea typeface="+mn-ea"/>
                <a:cs typeface="Arial Narrow"/>
              </a:rPr>
              <a:t>mastered </a:t>
            </a:r>
            <a:r>
              <a:rPr lang="en-US" sz="1100" b="0" i="0" u="none" strike="noStrike" kern="1200" baseline="0" dirty="0">
                <a:solidFill>
                  <a:schemeClr val="tx1"/>
                </a:solidFill>
                <a:latin typeface="Arial Narrow"/>
                <a:ea typeface="+mn-ea"/>
                <a:cs typeface="Arial Narrow"/>
              </a:rPr>
              <a:t>for all subjects in the applicable grade band.</a:t>
            </a:r>
          </a:p>
          <a:p>
            <a:r>
              <a:rPr lang="en-US" sz="1100" b="0" i="0" u="none" strike="noStrike" kern="1200" baseline="0" dirty="0">
                <a:solidFill>
                  <a:schemeClr val="tx1"/>
                </a:solidFill>
                <a:latin typeface="Arial Narrow"/>
                <a:ea typeface="+mn-ea"/>
                <a:cs typeface="Arial Narrow"/>
              </a:rPr>
              <a:t>• For success rates, the value-added pathway is the TVAAS composite in the applicable grade band.</a:t>
            </a:r>
          </a:p>
          <a:p>
            <a:r>
              <a:rPr lang="en-US" sz="1100" b="0" i="0" u="none" strike="noStrike" kern="1200" baseline="0" dirty="0">
                <a:solidFill>
                  <a:schemeClr val="tx1"/>
                </a:solidFill>
                <a:latin typeface="Arial Narrow"/>
                <a:ea typeface="+mn-ea"/>
                <a:cs typeface="Arial Narrow"/>
              </a:rPr>
              <a:t>4. </a:t>
            </a:r>
            <a:r>
              <a:rPr lang="en-US" sz="1100" b="1" i="0" u="none" strike="noStrike" kern="1200" baseline="0" dirty="0">
                <a:solidFill>
                  <a:schemeClr val="tx1"/>
                </a:solidFill>
                <a:latin typeface="Arial Narrow"/>
                <a:ea typeface="+mn-ea"/>
                <a:cs typeface="Arial Narrow"/>
              </a:rPr>
              <a:t>Graduation rate</a:t>
            </a:r>
          </a:p>
          <a:p>
            <a:r>
              <a:rPr lang="en-US" sz="1100" b="0" i="0" u="none" strike="noStrike" kern="1200" baseline="0" dirty="0">
                <a:solidFill>
                  <a:schemeClr val="tx1"/>
                </a:solidFill>
                <a:latin typeface="Arial Narrow"/>
                <a:ea typeface="+mn-ea"/>
                <a:cs typeface="Arial Narrow"/>
              </a:rPr>
              <a:t>• The absolute performance pathway measures the percent of students in a graduation cohort who graduated within four years and one summer.</a:t>
            </a:r>
          </a:p>
          <a:p>
            <a:r>
              <a:rPr lang="en-US" sz="1100" b="0" i="0" u="none" strike="noStrike" kern="1200" baseline="0" dirty="0">
                <a:solidFill>
                  <a:schemeClr val="tx1"/>
                </a:solidFill>
                <a:latin typeface="Arial Narrow"/>
                <a:ea typeface="+mn-ea"/>
                <a:cs typeface="Arial Narrow"/>
              </a:rPr>
              <a:t>• The AMO target pathway is a target to increase the percent of students who graduate within four years and a summer.</a:t>
            </a:r>
          </a:p>
          <a:p>
            <a:r>
              <a:rPr lang="en-US" sz="1100" b="0" i="0" u="none" strike="noStrike" kern="1200" baseline="0" dirty="0">
                <a:solidFill>
                  <a:schemeClr val="tx1"/>
                </a:solidFill>
                <a:latin typeface="Arial Narrow"/>
                <a:ea typeface="+mn-ea"/>
                <a:cs typeface="Arial Narrow"/>
              </a:rPr>
              <a:t>• The value-added pathway is a student-level comparison that measures the percent of students meeting the </a:t>
            </a:r>
            <a:r>
              <a:rPr lang="en-US" sz="1100" b="1" i="1" u="none" strike="noStrike" kern="1200" baseline="0" dirty="0">
                <a:solidFill>
                  <a:schemeClr val="tx1"/>
                </a:solidFill>
                <a:latin typeface="Arial Narrow"/>
                <a:ea typeface="+mn-ea"/>
                <a:cs typeface="Arial Narrow"/>
              </a:rPr>
              <a:t>Ready Graduate </a:t>
            </a:r>
            <a:r>
              <a:rPr lang="en-US" sz="1100" b="0" i="0" u="none" strike="noStrike" kern="1200" baseline="0" dirty="0">
                <a:solidFill>
                  <a:schemeClr val="tx1"/>
                </a:solidFill>
                <a:latin typeface="Arial Narrow"/>
                <a:ea typeface="+mn-ea"/>
                <a:cs typeface="Arial Narrow"/>
              </a:rPr>
              <a:t>criteria. The growth expectation will be set based on the state-level performance.</a:t>
            </a:r>
          </a:p>
          <a:p>
            <a:r>
              <a:rPr lang="en-US" sz="1100" b="0" i="0" u="none" strike="noStrike" kern="1200" baseline="0" dirty="0">
                <a:solidFill>
                  <a:schemeClr val="tx1"/>
                </a:solidFill>
                <a:latin typeface="Arial Narrow"/>
                <a:ea typeface="+mn-ea"/>
                <a:cs typeface="Arial Narrow"/>
              </a:rPr>
              <a:t>5. </a:t>
            </a:r>
            <a:r>
              <a:rPr lang="en-US" sz="1100" b="1" i="0" u="none" strike="noStrike" kern="1200" baseline="0" dirty="0">
                <a:solidFill>
                  <a:schemeClr val="tx1"/>
                </a:solidFill>
                <a:latin typeface="Arial Narrow"/>
                <a:ea typeface="+mn-ea"/>
                <a:cs typeface="Arial Narrow"/>
              </a:rPr>
              <a:t>Chronically out of school</a:t>
            </a:r>
          </a:p>
          <a:p>
            <a:r>
              <a:rPr lang="en-US" sz="1100" b="0" i="0" u="none" strike="noStrike" kern="1200" baseline="0" dirty="0">
                <a:solidFill>
                  <a:schemeClr val="tx1"/>
                </a:solidFill>
                <a:latin typeface="Arial Narrow"/>
                <a:ea typeface="+mn-ea"/>
                <a:cs typeface="Arial Narrow"/>
              </a:rPr>
              <a:t>• The absolute performance pathway measures the percent of students who are chronically out of school.</a:t>
            </a:r>
          </a:p>
          <a:p>
            <a:r>
              <a:rPr lang="en-US" sz="1100" b="0" i="0" u="none" strike="noStrike" kern="1200" baseline="0" dirty="0">
                <a:solidFill>
                  <a:schemeClr val="tx1"/>
                </a:solidFill>
                <a:latin typeface="Arial Narrow"/>
                <a:ea typeface="+mn-ea"/>
                <a:cs typeface="Arial Narrow"/>
              </a:rPr>
              <a:t>• The AMO target is a cohort-level comparison target to reduce the percent of students who are chronically out of school.</a:t>
            </a:r>
          </a:p>
          <a:p>
            <a:r>
              <a:rPr lang="en-US" sz="1100" b="0" i="0" u="none" strike="noStrike" kern="1200" baseline="0" dirty="0">
                <a:solidFill>
                  <a:schemeClr val="tx1"/>
                </a:solidFill>
                <a:latin typeface="Arial Narrow"/>
                <a:ea typeface="+mn-ea"/>
                <a:cs typeface="Arial Narrow"/>
              </a:rPr>
              <a:t>6. </a:t>
            </a:r>
            <a:r>
              <a:rPr lang="en-US" sz="1100" b="1" i="0" u="none" strike="noStrike" kern="1200" baseline="0" dirty="0">
                <a:solidFill>
                  <a:schemeClr val="tx1"/>
                </a:solidFill>
                <a:latin typeface="Arial Narrow"/>
                <a:ea typeface="+mn-ea"/>
                <a:cs typeface="Arial Narrow"/>
              </a:rPr>
              <a:t>English Language Proficiency Assessment (WIDA ACCESS)</a:t>
            </a:r>
          </a:p>
          <a:p>
            <a:r>
              <a:rPr lang="en-US" sz="1100" b="0" i="0" u="none" strike="noStrike" kern="1200" baseline="0" dirty="0">
                <a:solidFill>
                  <a:schemeClr val="tx1"/>
                </a:solidFill>
                <a:latin typeface="Arial Narrow"/>
                <a:ea typeface="+mn-ea"/>
                <a:cs typeface="Arial Narrow"/>
              </a:rPr>
              <a:t>• The absolute performance pathway measures percent of students exiting EL status, weighted by time in ESL services.</a:t>
            </a:r>
          </a:p>
          <a:p>
            <a:r>
              <a:rPr lang="en-US" sz="1100" b="0" i="0" u="none" strike="noStrike" kern="1200" baseline="0" dirty="0">
                <a:solidFill>
                  <a:schemeClr val="tx1"/>
                </a:solidFill>
                <a:latin typeface="Arial Narrow"/>
                <a:ea typeface="+mn-ea"/>
                <a:cs typeface="Arial Narrow"/>
              </a:rPr>
              <a:t>• The AMO target is a target to increase the percent of students meeting the growth standard based on prior EL proficiency level.</a:t>
            </a:r>
          </a:p>
          <a:p>
            <a:r>
              <a:rPr lang="en-US" sz="1100" b="0" i="0" u="none" strike="noStrike" kern="1200" baseline="0" dirty="0">
                <a:solidFill>
                  <a:schemeClr val="tx1"/>
                </a:solidFill>
                <a:latin typeface="Arial Narrow"/>
                <a:ea typeface="+mn-ea"/>
                <a:cs typeface="Arial Narrow"/>
              </a:rPr>
              <a:t>• The value-added pathway is a student-level metric based on the percent of students who recently exited EL service (T1-T4) scoring on track/mastered on the </a:t>
            </a:r>
            <a:r>
              <a:rPr lang="en-US" sz="1100" b="0" i="0" u="none" strike="noStrike" kern="1200" baseline="0" dirty="0" err="1">
                <a:solidFill>
                  <a:schemeClr val="tx1"/>
                </a:solidFill>
                <a:latin typeface="Arial Narrow"/>
                <a:ea typeface="+mn-ea"/>
                <a:cs typeface="Arial Narrow"/>
              </a:rPr>
              <a:t>TNReady</a:t>
            </a:r>
            <a:r>
              <a:rPr lang="en-US" sz="1100" b="0" i="0" u="none" strike="noStrike" kern="1200" baseline="0" dirty="0">
                <a:solidFill>
                  <a:schemeClr val="tx1"/>
                </a:solidFill>
                <a:latin typeface="Arial Narrow"/>
                <a:ea typeface="+mn-ea"/>
                <a:cs typeface="Arial Narrow"/>
              </a:rPr>
              <a:t> ELA assessment in the current year.</a:t>
            </a:r>
            <a:endParaRPr lang="en-US" sz="1100" dirty="0">
              <a:latin typeface="Arial Narrow"/>
              <a:cs typeface="Arial Narrow"/>
            </a:endParaRPr>
          </a:p>
        </p:txBody>
      </p:sp>
      <p:sp>
        <p:nvSpPr>
          <p:cNvPr id="4" name="Slide Number Placeholder 3"/>
          <p:cNvSpPr>
            <a:spLocks noGrp="1"/>
          </p:cNvSpPr>
          <p:nvPr>
            <p:ph type="sldNum" sz="quarter" idx="10"/>
          </p:nvPr>
        </p:nvSpPr>
        <p:spPr/>
        <p:txBody>
          <a:bodyPr/>
          <a:lstStyle/>
          <a:p>
            <a:fld id="{F2E9FBFB-2085-9D42-94A3-AE52FE74F635}" type="slidenum">
              <a:rPr lang="en-US" smtClean="0"/>
              <a:t>2</a:t>
            </a:fld>
            <a:endParaRPr lang="en-US"/>
          </a:p>
        </p:txBody>
      </p:sp>
    </p:spTree>
    <p:extLst>
      <p:ext uri="{BB962C8B-B14F-4D97-AF65-F5344CB8AC3E}">
        <p14:creationId xmlns:p14="http://schemas.microsoft.com/office/powerpoint/2010/main" val="83215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baseline="0" dirty="0">
                <a:solidFill>
                  <a:schemeClr val="tx1"/>
                </a:solidFill>
                <a:latin typeface="Arial Narrow"/>
                <a:ea typeface="+mn-ea"/>
                <a:cs typeface="Arial Narrow"/>
              </a:rPr>
              <a:t>Design Overview</a:t>
            </a:r>
          </a:p>
          <a:p>
            <a:r>
              <a:rPr lang="en-US" sz="1100" b="0" i="0" u="none" strike="noStrike" kern="1200" baseline="0" dirty="0">
                <a:solidFill>
                  <a:schemeClr val="tx1"/>
                </a:solidFill>
                <a:latin typeface="Arial Narrow"/>
                <a:ea typeface="+mn-ea"/>
                <a:cs typeface="Arial Narrow"/>
              </a:rPr>
              <a:t>Districts will be assessed on student performance in six areas measured through three pathways. The score for each area is calculated by averaging the </a:t>
            </a:r>
            <a:r>
              <a:rPr lang="en-US" sz="1100" b="0" i="1" u="none" strike="noStrike" kern="1200" baseline="0" dirty="0">
                <a:solidFill>
                  <a:schemeClr val="tx1"/>
                </a:solidFill>
                <a:latin typeface="Arial Narrow"/>
                <a:ea typeface="+mn-ea"/>
                <a:cs typeface="Arial Narrow"/>
              </a:rPr>
              <a:t>best of </a:t>
            </a:r>
            <a:r>
              <a:rPr lang="en-US" sz="1100" b="1" i="0" u="none" strike="noStrike" kern="1200" baseline="0" dirty="0">
                <a:solidFill>
                  <a:schemeClr val="tx1"/>
                </a:solidFill>
                <a:latin typeface="Arial Narrow"/>
                <a:ea typeface="+mn-ea"/>
                <a:cs typeface="Arial Narrow"/>
              </a:rPr>
              <a:t>absolute performance </a:t>
            </a:r>
            <a:r>
              <a:rPr lang="en-US" sz="1100" b="0" i="0" u="none" strike="noStrike" kern="1200" baseline="0" dirty="0">
                <a:solidFill>
                  <a:schemeClr val="tx1"/>
                </a:solidFill>
                <a:latin typeface="Arial Narrow"/>
                <a:ea typeface="+mn-ea"/>
                <a:cs typeface="Arial Narrow"/>
              </a:rPr>
              <a:t>or </a:t>
            </a:r>
            <a:r>
              <a:rPr lang="en-US" sz="1100" b="1" i="0" u="none" strike="noStrike" kern="1200" baseline="0" dirty="0">
                <a:solidFill>
                  <a:schemeClr val="tx1"/>
                </a:solidFill>
                <a:latin typeface="Arial Narrow"/>
                <a:ea typeface="+mn-ea"/>
                <a:cs typeface="Arial Narrow"/>
              </a:rPr>
              <a:t>AMO target </a:t>
            </a:r>
            <a:r>
              <a:rPr lang="en-US" sz="1100" b="0" i="0" u="none" strike="noStrike" kern="1200" baseline="0" dirty="0">
                <a:solidFill>
                  <a:schemeClr val="tx1"/>
                </a:solidFill>
                <a:latin typeface="Arial Narrow"/>
                <a:ea typeface="+mn-ea"/>
                <a:cs typeface="Arial Narrow"/>
              </a:rPr>
              <a:t>and </a:t>
            </a:r>
            <a:r>
              <a:rPr lang="en-US" sz="1100" b="1" i="0" u="none" strike="noStrike" kern="1200" baseline="0" dirty="0">
                <a:solidFill>
                  <a:schemeClr val="tx1"/>
                </a:solidFill>
                <a:latin typeface="Arial Narrow"/>
                <a:ea typeface="+mn-ea"/>
                <a:cs typeface="Arial Narrow"/>
              </a:rPr>
              <a:t>value-added </a:t>
            </a:r>
            <a:r>
              <a:rPr lang="en-US" sz="1100" b="0" i="0" u="none" strike="noStrike" kern="1200" baseline="0" dirty="0">
                <a:solidFill>
                  <a:schemeClr val="tx1"/>
                </a:solidFill>
                <a:latin typeface="Arial Narrow"/>
                <a:ea typeface="+mn-ea"/>
                <a:cs typeface="Arial Narrow"/>
              </a:rPr>
              <a:t>pathways.</a:t>
            </a:r>
          </a:p>
          <a:p>
            <a:endParaRPr lang="en-US" sz="1100" b="0" i="0" u="none" strike="noStrike" kern="1200" baseline="0" dirty="0">
              <a:solidFill>
                <a:schemeClr val="tx1"/>
              </a:solidFill>
              <a:latin typeface="Arial Narrow"/>
              <a:ea typeface="+mn-ea"/>
              <a:cs typeface="Arial Narrow"/>
            </a:endParaRPr>
          </a:p>
          <a:p>
            <a:r>
              <a:rPr lang="en-US" sz="1100" b="0" i="0" u="none" strike="noStrike" kern="1200" baseline="0" dirty="0">
                <a:solidFill>
                  <a:schemeClr val="tx1"/>
                </a:solidFill>
                <a:latin typeface="Arial Narrow"/>
                <a:ea typeface="+mn-ea"/>
                <a:cs typeface="Arial Narrow"/>
              </a:rPr>
              <a:t>Scale score moved from 500-900 Scale Scores to 200-450 Scale scores with a shorter distance for On Track and Mastery, more difficult </a:t>
            </a:r>
            <a:r>
              <a:rPr lang="en-US" sz="1100" b="0" i="0" u="none" strike="noStrike" kern="1200" baseline="0">
                <a:solidFill>
                  <a:schemeClr val="tx1"/>
                </a:solidFill>
                <a:latin typeface="Arial Narrow"/>
                <a:ea typeface="+mn-ea"/>
                <a:cs typeface="Arial Narrow"/>
              </a:rPr>
              <a:t>to attain.</a:t>
            </a:r>
          </a:p>
          <a:p>
            <a:endParaRPr lang="en-US" sz="1100" b="0" i="0" u="none" strike="noStrike" kern="1200" baseline="0" dirty="0">
              <a:solidFill>
                <a:schemeClr val="tx1"/>
              </a:solidFill>
              <a:latin typeface="Arial Narrow"/>
              <a:ea typeface="+mn-ea"/>
              <a:cs typeface="Arial Narrow"/>
            </a:endParaRPr>
          </a:p>
          <a:p>
            <a:r>
              <a:rPr lang="en-US" sz="1100" b="0" i="1" u="none" strike="noStrike" kern="1200" baseline="0" dirty="0">
                <a:solidFill>
                  <a:schemeClr val="tx1"/>
                </a:solidFill>
                <a:latin typeface="Arial Narrow"/>
                <a:ea typeface="+mn-ea"/>
                <a:cs typeface="Arial Narrow"/>
              </a:rPr>
              <a:t>Performance Areas and Pathways</a:t>
            </a:r>
          </a:p>
          <a:p>
            <a:r>
              <a:rPr lang="en-US" sz="1100" b="0" i="0" u="none" strike="noStrike" kern="1200" baseline="0" dirty="0">
                <a:solidFill>
                  <a:schemeClr val="tx1"/>
                </a:solidFill>
                <a:latin typeface="Arial Narrow"/>
                <a:ea typeface="+mn-ea"/>
                <a:cs typeface="Arial Narrow"/>
              </a:rPr>
              <a:t>1. </a:t>
            </a:r>
            <a:r>
              <a:rPr lang="en-US" sz="1100" b="1" i="0" u="none" strike="noStrike" kern="1200" baseline="0" dirty="0">
                <a:solidFill>
                  <a:schemeClr val="tx1"/>
                </a:solidFill>
                <a:latin typeface="Arial Narrow"/>
                <a:ea typeface="+mn-ea"/>
                <a:cs typeface="Arial Narrow"/>
              </a:rPr>
              <a:t>Grade 3-5 Success Rate </a:t>
            </a:r>
            <a:r>
              <a:rPr lang="en-US" sz="1100" b="0" i="0" u="none" strike="noStrike" kern="1200" baseline="0" dirty="0">
                <a:solidFill>
                  <a:schemeClr val="tx1"/>
                </a:solidFill>
                <a:latin typeface="Arial Narrow"/>
                <a:ea typeface="+mn-ea"/>
                <a:cs typeface="Arial Narrow"/>
              </a:rPr>
              <a:t>- TCAP data, including math, English language arts, and science</a:t>
            </a:r>
          </a:p>
          <a:p>
            <a:r>
              <a:rPr lang="en-US" sz="1100" b="0" i="0" u="none" strike="noStrike" kern="1200" baseline="0" dirty="0">
                <a:solidFill>
                  <a:schemeClr val="tx1"/>
                </a:solidFill>
                <a:latin typeface="Arial Narrow"/>
                <a:ea typeface="+mn-ea"/>
                <a:cs typeface="Arial Narrow"/>
              </a:rPr>
              <a:t>2. </a:t>
            </a:r>
            <a:r>
              <a:rPr lang="en-US" sz="1100" b="1" i="0" u="none" strike="noStrike" kern="1200" baseline="0" dirty="0">
                <a:solidFill>
                  <a:schemeClr val="tx1"/>
                </a:solidFill>
                <a:latin typeface="Arial Narrow"/>
                <a:ea typeface="+mn-ea"/>
                <a:cs typeface="Arial Narrow"/>
              </a:rPr>
              <a:t>Grade 6-8 Success Rate </a:t>
            </a:r>
            <a:r>
              <a:rPr lang="en-US" sz="1100" b="0" i="0" u="none" strike="noStrike" kern="1200" baseline="0" dirty="0">
                <a:solidFill>
                  <a:schemeClr val="tx1"/>
                </a:solidFill>
                <a:latin typeface="Arial Narrow"/>
                <a:ea typeface="+mn-ea"/>
                <a:cs typeface="Arial Narrow"/>
              </a:rPr>
              <a:t>- TCAP data, including math, English language arts, and science</a:t>
            </a:r>
          </a:p>
          <a:p>
            <a:r>
              <a:rPr lang="en-US" sz="1100" b="0" i="0" u="none" strike="noStrike" kern="1200" baseline="0" dirty="0">
                <a:solidFill>
                  <a:schemeClr val="tx1"/>
                </a:solidFill>
                <a:latin typeface="Arial Narrow"/>
                <a:ea typeface="+mn-ea"/>
                <a:cs typeface="Arial Narrow"/>
              </a:rPr>
              <a:t>3. </a:t>
            </a:r>
            <a:r>
              <a:rPr lang="en-US" sz="1100" b="1" i="0" u="none" strike="noStrike" kern="1200" baseline="0" dirty="0">
                <a:solidFill>
                  <a:schemeClr val="tx1"/>
                </a:solidFill>
                <a:latin typeface="Arial Narrow"/>
                <a:ea typeface="+mn-ea"/>
                <a:cs typeface="Arial Narrow"/>
              </a:rPr>
              <a:t>Grade 9-12 Success Rate </a:t>
            </a:r>
            <a:r>
              <a:rPr lang="en-US" sz="1100" b="0" i="0" u="none" strike="noStrike" kern="1200" baseline="0" dirty="0">
                <a:solidFill>
                  <a:schemeClr val="tx1"/>
                </a:solidFill>
                <a:latin typeface="Arial Narrow"/>
                <a:ea typeface="+mn-ea"/>
                <a:cs typeface="Arial Narrow"/>
              </a:rPr>
              <a:t>- TCAP data, including math, English language arts, and science, and ACT composite/SAT equivalent (for graduating seniors using </a:t>
            </a:r>
            <a:r>
              <a:rPr lang="en-US" sz="1100" b="0" i="1" u="none" strike="noStrike" kern="1200" baseline="0" dirty="0">
                <a:solidFill>
                  <a:schemeClr val="tx1"/>
                </a:solidFill>
                <a:latin typeface="Arial Narrow"/>
                <a:ea typeface="+mn-ea"/>
                <a:cs typeface="Arial Narrow"/>
              </a:rPr>
              <a:t>best </a:t>
            </a:r>
            <a:r>
              <a:rPr lang="en-US" sz="1100" b="0" i="0" u="none" strike="noStrike" kern="1200" baseline="0" dirty="0">
                <a:solidFill>
                  <a:schemeClr val="tx1"/>
                </a:solidFill>
                <a:latin typeface="Arial Narrow"/>
                <a:ea typeface="+mn-ea"/>
                <a:cs typeface="Arial Narrow"/>
              </a:rPr>
              <a:t>composite score)</a:t>
            </a:r>
          </a:p>
          <a:p>
            <a:r>
              <a:rPr lang="en-US" sz="1100" b="0" i="0" u="none" strike="noStrike" kern="1200" baseline="0" dirty="0">
                <a:solidFill>
                  <a:schemeClr val="tx1"/>
                </a:solidFill>
                <a:latin typeface="Arial Narrow"/>
                <a:ea typeface="+mn-ea"/>
                <a:cs typeface="Arial Narrow"/>
              </a:rPr>
              <a:t>• For success rates, the absolute performance pathway is the number of students </a:t>
            </a:r>
            <a:r>
              <a:rPr lang="en-US" sz="1100" b="0" i="1" u="none" strike="noStrike" kern="1200" baseline="0" dirty="0">
                <a:solidFill>
                  <a:schemeClr val="tx1"/>
                </a:solidFill>
                <a:latin typeface="Arial Narrow"/>
                <a:ea typeface="+mn-ea"/>
                <a:cs typeface="Arial Narrow"/>
              </a:rPr>
              <a:t>on track </a:t>
            </a:r>
            <a:r>
              <a:rPr lang="en-US" sz="1100" b="0" i="0" u="none" strike="noStrike" kern="1200" baseline="0" dirty="0">
                <a:solidFill>
                  <a:schemeClr val="tx1"/>
                </a:solidFill>
                <a:latin typeface="Arial Narrow"/>
                <a:ea typeface="+mn-ea"/>
                <a:cs typeface="Arial Narrow"/>
              </a:rPr>
              <a:t>or </a:t>
            </a:r>
            <a:r>
              <a:rPr lang="en-US" sz="1100" b="0" i="1" u="none" strike="noStrike" kern="1200" baseline="0" dirty="0">
                <a:solidFill>
                  <a:schemeClr val="tx1"/>
                </a:solidFill>
                <a:latin typeface="Arial Narrow"/>
                <a:ea typeface="+mn-ea"/>
                <a:cs typeface="Arial Narrow"/>
              </a:rPr>
              <a:t>mastered </a:t>
            </a:r>
            <a:r>
              <a:rPr lang="en-US" sz="1100" b="0" i="0" u="none" strike="noStrike" kern="1200" baseline="0" dirty="0">
                <a:solidFill>
                  <a:schemeClr val="tx1"/>
                </a:solidFill>
                <a:latin typeface="Arial Narrow"/>
                <a:ea typeface="+mn-ea"/>
                <a:cs typeface="Arial Narrow"/>
              </a:rPr>
              <a:t>for all subjects in the applicable grade band.</a:t>
            </a:r>
          </a:p>
          <a:p>
            <a:r>
              <a:rPr lang="en-US" sz="1100" b="0" i="0" u="none" strike="noStrike" kern="1200" baseline="0" dirty="0">
                <a:solidFill>
                  <a:schemeClr val="tx1"/>
                </a:solidFill>
                <a:latin typeface="Arial Narrow"/>
                <a:ea typeface="+mn-ea"/>
                <a:cs typeface="Arial Narrow"/>
              </a:rPr>
              <a:t>• For success rates, the AMO target pathway is the target set to reduce the percent of students who are not scoring </a:t>
            </a:r>
            <a:r>
              <a:rPr lang="en-US" sz="1100" b="0" i="1" u="none" strike="noStrike" kern="1200" baseline="0" dirty="0">
                <a:solidFill>
                  <a:schemeClr val="tx1"/>
                </a:solidFill>
                <a:latin typeface="Arial Narrow"/>
                <a:ea typeface="+mn-ea"/>
                <a:cs typeface="Arial Narrow"/>
              </a:rPr>
              <a:t>on track </a:t>
            </a:r>
            <a:r>
              <a:rPr lang="en-US" sz="1100" b="0" i="0" u="none" strike="noStrike" kern="1200" baseline="0" dirty="0">
                <a:solidFill>
                  <a:schemeClr val="tx1"/>
                </a:solidFill>
                <a:latin typeface="Arial Narrow"/>
                <a:ea typeface="+mn-ea"/>
                <a:cs typeface="Arial Narrow"/>
              </a:rPr>
              <a:t>or </a:t>
            </a:r>
            <a:r>
              <a:rPr lang="en-US" sz="1100" b="0" i="1" u="none" strike="noStrike" kern="1200" baseline="0" dirty="0">
                <a:solidFill>
                  <a:schemeClr val="tx1"/>
                </a:solidFill>
                <a:latin typeface="Arial Narrow"/>
                <a:ea typeface="+mn-ea"/>
                <a:cs typeface="Arial Narrow"/>
              </a:rPr>
              <a:t>mastered </a:t>
            </a:r>
            <a:r>
              <a:rPr lang="en-US" sz="1100" b="0" i="0" u="none" strike="noStrike" kern="1200" baseline="0" dirty="0">
                <a:solidFill>
                  <a:schemeClr val="tx1"/>
                </a:solidFill>
                <a:latin typeface="Arial Narrow"/>
                <a:ea typeface="+mn-ea"/>
                <a:cs typeface="Arial Narrow"/>
              </a:rPr>
              <a:t>for all subjects in the applicable grade band.</a:t>
            </a:r>
          </a:p>
          <a:p>
            <a:r>
              <a:rPr lang="en-US" sz="1100" b="0" i="0" u="none" strike="noStrike" kern="1200" baseline="0" dirty="0">
                <a:solidFill>
                  <a:schemeClr val="tx1"/>
                </a:solidFill>
                <a:latin typeface="Arial Narrow"/>
                <a:ea typeface="+mn-ea"/>
                <a:cs typeface="Arial Narrow"/>
              </a:rPr>
              <a:t>• For success rates, the value-added pathway is the TVAAS composite in the applicable grade band.</a:t>
            </a:r>
          </a:p>
          <a:p>
            <a:r>
              <a:rPr lang="en-US" sz="1100" b="0" i="0" u="none" strike="noStrike" kern="1200" baseline="0" dirty="0">
                <a:solidFill>
                  <a:schemeClr val="tx1"/>
                </a:solidFill>
                <a:latin typeface="Arial Narrow"/>
                <a:ea typeface="+mn-ea"/>
                <a:cs typeface="Arial Narrow"/>
              </a:rPr>
              <a:t>4. </a:t>
            </a:r>
            <a:r>
              <a:rPr lang="en-US" sz="1100" b="1" i="0" u="none" strike="noStrike" kern="1200" baseline="0" dirty="0">
                <a:solidFill>
                  <a:schemeClr val="tx1"/>
                </a:solidFill>
                <a:latin typeface="Arial Narrow"/>
                <a:ea typeface="+mn-ea"/>
                <a:cs typeface="Arial Narrow"/>
              </a:rPr>
              <a:t>Graduation rate</a:t>
            </a:r>
          </a:p>
          <a:p>
            <a:r>
              <a:rPr lang="en-US" sz="1100" b="0" i="0" u="none" strike="noStrike" kern="1200" baseline="0" dirty="0">
                <a:solidFill>
                  <a:schemeClr val="tx1"/>
                </a:solidFill>
                <a:latin typeface="Arial Narrow"/>
                <a:ea typeface="+mn-ea"/>
                <a:cs typeface="Arial Narrow"/>
              </a:rPr>
              <a:t>• The absolute performance pathway measures the percent of students in a graduation cohort who graduated within four years and one summer.</a:t>
            </a:r>
          </a:p>
          <a:p>
            <a:r>
              <a:rPr lang="en-US" sz="1100" b="0" i="0" u="none" strike="noStrike" kern="1200" baseline="0" dirty="0">
                <a:solidFill>
                  <a:schemeClr val="tx1"/>
                </a:solidFill>
                <a:latin typeface="Arial Narrow"/>
                <a:ea typeface="+mn-ea"/>
                <a:cs typeface="Arial Narrow"/>
              </a:rPr>
              <a:t>• The AMO target pathway is a target to increase the percent of students who graduate within four years and a summer.</a:t>
            </a:r>
          </a:p>
          <a:p>
            <a:r>
              <a:rPr lang="en-US" sz="1100" b="0" i="0" u="none" strike="noStrike" kern="1200" baseline="0" dirty="0">
                <a:solidFill>
                  <a:schemeClr val="tx1"/>
                </a:solidFill>
                <a:latin typeface="Arial Narrow"/>
                <a:ea typeface="+mn-ea"/>
                <a:cs typeface="Arial Narrow"/>
              </a:rPr>
              <a:t>• The value-added pathway is a student-level comparison that measures the percent of students meeting the </a:t>
            </a:r>
            <a:r>
              <a:rPr lang="en-US" sz="1100" b="1" i="1" u="none" strike="noStrike" kern="1200" baseline="0" dirty="0">
                <a:solidFill>
                  <a:schemeClr val="tx1"/>
                </a:solidFill>
                <a:latin typeface="Arial Narrow"/>
                <a:ea typeface="+mn-ea"/>
                <a:cs typeface="Arial Narrow"/>
              </a:rPr>
              <a:t>Ready Graduate </a:t>
            </a:r>
            <a:r>
              <a:rPr lang="en-US" sz="1100" b="0" i="0" u="none" strike="noStrike" kern="1200" baseline="0" dirty="0">
                <a:solidFill>
                  <a:schemeClr val="tx1"/>
                </a:solidFill>
                <a:latin typeface="Arial Narrow"/>
                <a:ea typeface="+mn-ea"/>
                <a:cs typeface="Arial Narrow"/>
              </a:rPr>
              <a:t>criteria. The growth expectation will be set based on the state-level performance.</a:t>
            </a:r>
          </a:p>
          <a:p>
            <a:r>
              <a:rPr lang="en-US" sz="1100" b="0" i="0" u="none" strike="noStrike" kern="1200" baseline="0" dirty="0">
                <a:solidFill>
                  <a:schemeClr val="tx1"/>
                </a:solidFill>
                <a:latin typeface="Arial Narrow"/>
                <a:ea typeface="+mn-ea"/>
                <a:cs typeface="Arial Narrow"/>
              </a:rPr>
              <a:t>5. </a:t>
            </a:r>
            <a:r>
              <a:rPr lang="en-US" sz="1100" b="1" i="0" u="none" strike="noStrike" kern="1200" baseline="0" dirty="0">
                <a:solidFill>
                  <a:schemeClr val="tx1"/>
                </a:solidFill>
                <a:latin typeface="Arial Narrow"/>
                <a:ea typeface="+mn-ea"/>
                <a:cs typeface="Arial Narrow"/>
              </a:rPr>
              <a:t>Chronically out of school</a:t>
            </a:r>
          </a:p>
          <a:p>
            <a:r>
              <a:rPr lang="en-US" sz="1100" b="0" i="0" u="none" strike="noStrike" kern="1200" baseline="0" dirty="0">
                <a:solidFill>
                  <a:schemeClr val="tx1"/>
                </a:solidFill>
                <a:latin typeface="Arial Narrow"/>
                <a:ea typeface="+mn-ea"/>
                <a:cs typeface="Arial Narrow"/>
              </a:rPr>
              <a:t>• The absolute performance pathway measures the percent of students who are chronically out of school.</a:t>
            </a:r>
          </a:p>
          <a:p>
            <a:r>
              <a:rPr lang="en-US" sz="1100" b="0" i="0" u="none" strike="noStrike" kern="1200" baseline="0" dirty="0">
                <a:solidFill>
                  <a:schemeClr val="tx1"/>
                </a:solidFill>
                <a:latin typeface="Arial Narrow"/>
                <a:ea typeface="+mn-ea"/>
                <a:cs typeface="Arial Narrow"/>
              </a:rPr>
              <a:t>• The AMO target is a cohort-level comparison target to reduce the percent of students who are chronically out of school.</a:t>
            </a:r>
          </a:p>
          <a:p>
            <a:r>
              <a:rPr lang="en-US" sz="1100" b="0" i="0" u="none" strike="noStrike" kern="1200" baseline="0" dirty="0">
                <a:solidFill>
                  <a:schemeClr val="tx1"/>
                </a:solidFill>
                <a:latin typeface="Arial Narrow"/>
                <a:ea typeface="+mn-ea"/>
                <a:cs typeface="Arial Narrow"/>
              </a:rPr>
              <a:t>6. </a:t>
            </a:r>
            <a:r>
              <a:rPr lang="en-US" sz="1100" b="1" i="0" u="none" strike="noStrike" kern="1200" baseline="0" dirty="0">
                <a:solidFill>
                  <a:schemeClr val="tx1"/>
                </a:solidFill>
                <a:latin typeface="Arial Narrow"/>
                <a:ea typeface="+mn-ea"/>
                <a:cs typeface="Arial Narrow"/>
              </a:rPr>
              <a:t>English Language Proficiency Assessment (WIDA ACCESS)</a:t>
            </a:r>
          </a:p>
          <a:p>
            <a:r>
              <a:rPr lang="en-US" sz="1100" b="0" i="0" u="none" strike="noStrike" kern="1200" baseline="0" dirty="0">
                <a:solidFill>
                  <a:schemeClr val="tx1"/>
                </a:solidFill>
                <a:latin typeface="Arial Narrow"/>
                <a:ea typeface="+mn-ea"/>
                <a:cs typeface="Arial Narrow"/>
              </a:rPr>
              <a:t>• The absolute performance pathway measures percent of students exiting EL status, weighted by time in ESL services.</a:t>
            </a:r>
          </a:p>
          <a:p>
            <a:r>
              <a:rPr lang="en-US" sz="1100" b="0" i="0" u="none" strike="noStrike" kern="1200" baseline="0" dirty="0">
                <a:solidFill>
                  <a:schemeClr val="tx1"/>
                </a:solidFill>
                <a:latin typeface="Arial Narrow"/>
                <a:ea typeface="+mn-ea"/>
                <a:cs typeface="Arial Narrow"/>
              </a:rPr>
              <a:t>• The AMO target is a target to increase the percent of students meeting the growth standard based on prior EL proficiency level.</a:t>
            </a:r>
          </a:p>
          <a:p>
            <a:r>
              <a:rPr lang="en-US" sz="1100" b="0" i="0" u="none" strike="noStrike" kern="1200" baseline="0" dirty="0">
                <a:solidFill>
                  <a:schemeClr val="tx1"/>
                </a:solidFill>
                <a:latin typeface="Arial Narrow"/>
                <a:ea typeface="+mn-ea"/>
                <a:cs typeface="Arial Narrow"/>
              </a:rPr>
              <a:t>• The value-added pathway is a student-level metric based on the percent of students who recently exited EL service (T1-T4) scoring on track/mastered on the </a:t>
            </a:r>
            <a:r>
              <a:rPr lang="en-US" sz="1100" b="0" i="0" u="none" strike="noStrike" kern="1200" baseline="0" dirty="0" err="1">
                <a:solidFill>
                  <a:schemeClr val="tx1"/>
                </a:solidFill>
                <a:latin typeface="Arial Narrow"/>
                <a:ea typeface="+mn-ea"/>
                <a:cs typeface="Arial Narrow"/>
              </a:rPr>
              <a:t>TNReady</a:t>
            </a:r>
            <a:r>
              <a:rPr lang="en-US" sz="1100" b="0" i="0" u="none" strike="noStrike" kern="1200" baseline="0" dirty="0">
                <a:solidFill>
                  <a:schemeClr val="tx1"/>
                </a:solidFill>
                <a:latin typeface="Arial Narrow"/>
                <a:ea typeface="+mn-ea"/>
                <a:cs typeface="Arial Narrow"/>
              </a:rPr>
              <a:t> ELA assessment in the current year.</a:t>
            </a:r>
            <a:endParaRPr lang="en-US" sz="1100" dirty="0">
              <a:latin typeface="Arial Narrow"/>
              <a:cs typeface="Arial Narrow"/>
            </a:endParaRPr>
          </a:p>
        </p:txBody>
      </p:sp>
      <p:sp>
        <p:nvSpPr>
          <p:cNvPr id="4" name="Slide Number Placeholder 3"/>
          <p:cNvSpPr>
            <a:spLocks noGrp="1"/>
          </p:cNvSpPr>
          <p:nvPr>
            <p:ph type="sldNum" sz="quarter" idx="10"/>
          </p:nvPr>
        </p:nvSpPr>
        <p:spPr/>
        <p:txBody>
          <a:bodyPr/>
          <a:lstStyle/>
          <a:p>
            <a:fld id="{F2E9FBFB-2085-9D42-94A3-AE52FE74F635}" type="slidenum">
              <a:rPr lang="en-US" smtClean="0"/>
              <a:t>3</a:t>
            </a:fld>
            <a:endParaRPr lang="en-US"/>
          </a:p>
        </p:txBody>
      </p:sp>
    </p:spTree>
    <p:extLst>
      <p:ext uri="{BB962C8B-B14F-4D97-AF65-F5344CB8AC3E}">
        <p14:creationId xmlns:p14="http://schemas.microsoft.com/office/powerpoint/2010/main" val="319482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Updated: May 14, 2018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new requirements of ESSA to both differentiate all schools annually and to include a metric of school quality and student success, the department created a framework for school accountability that aligns with state goals and priorities. The school accountability framework builds off the district model and provides multiple measures to capture the range of ways schools serve our students. </a:t>
            </a:r>
          </a:p>
          <a:p>
            <a:r>
              <a:rPr lang="en-US" sz="1200" b="1" kern="1200" dirty="0">
                <a:solidFill>
                  <a:schemeClr val="tx1"/>
                </a:solidFill>
                <a:effectLst/>
                <a:latin typeface="+mn-lt"/>
                <a:ea typeface="+mn-ea"/>
                <a:cs typeface="+mn-cs"/>
              </a:rPr>
              <a:t>Guiding Principles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principles have guided the creation and revision of the school accountability framework: </a:t>
            </a:r>
          </a:p>
          <a:p>
            <a:r>
              <a:rPr lang="en-US" sz="1200" b="1" kern="1200" dirty="0">
                <a:solidFill>
                  <a:schemeClr val="tx1"/>
                </a:solidFill>
                <a:effectLst/>
                <a:latin typeface="+mn-lt"/>
                <a:ea typeface="+mn-ea"/>
                <a:cs typeface="+mn-cs"/>
              </a:rPr>
              <a:t>Poverty is Not Destiny: </a:t>
            </a:r>
            <a:r>
              <a:rPr lang="en-US" sz="1200" kern="1200" dirty="0">
                <a:solidFill>
                  <a:schemeClr val="tx1"/>
                </a:solidFill>
                <a:effectLst/>
                <a:latin typeface="+mn-lt"/>
                <a:ea typeface="+mn-ea"/>
                <a:cs typeface="+mn-cs"/>
              </a:rPr>
              <a:t>All schools should be able to achieve the highest designation if high performing and meeting growth expectations or if making extraordinary achievement gains for all students. </a:t>
            </a:r>
          </a:p>
          <a:p>
            <a:r>
              <a:rPr lang="en-US" sz="1200" b="1" kern="1200" dirty="0">
                <a:solidFill>
                  <a:schemeClr val="tx1"/>
                </a:solidFill>
                <a:effectLst/>
                <a:latin typeface="+mn-lt"/>
                <a:ea typeface="+mn-ea"/>
                <a:cs typeface="+mn-cs"/>
              </a:rPr>
              <a:t>All Means All: </a:t>
            </a:r>
            <a:r>
              <a:rPr lang="en-US" sz="1200" kern="1200" dirty="0">
                <a:solidFill>
                  <a:schemeClr val="tx1"/>
                </a:solidFill>
                <a:effectLst/>
                <a:latin typeface="+mn-lt"/>
                <a:ea typeface="+mn-ea"/>
                <a:cs typeface="+mn-cs"/>
              </a:rPr>
              <a:t>Each indicator should be evaluated by subgroup, and subgroup performance should have a significant impact on overall school designation. </a:t>
            </a:r>
          </a:p>
          <a:p>
            <a:r>
              <a:rPr lang="en-US" sz="1200" b="1" kern="1200" dirty="0">
                <a:solidFill>
                  <a:schemeClr val="tx1"/>
                </a:solidFill>
                <a:effectLst/>
                <a:latin typeface="+mn-lt"/>
                <a:ea typeface="+mn-ea"/>
                <a:cs typeface="+mn-cs"/>
              </a:rPr>
              <a:t>All Growth Matters: </a:t>
            </a:r>
            <a:r>
              <a:rPr lang="en-US" sz="1200" kern="1200" dirty="0">
                <a:solidFill>
                  <a:schemeClr val="tx1"/>
                </a:solidFill>
                <a:effectLst/>
                <a:latin typeface="+mn-lt"/>
                <a:ea typeface="+mn-ea"/>
                <a:cs typeface="+mn-cs"/>
              </a:rPr>
              <a:t>Each indicator should have multiple levels performance that differentiate and reward a school’s progress (both achievement and TVAAS). High achievement alone, in the absence of expected growth, will not earn the highest designation. </a:t>
            </a:r>
          </a:p>
          <a:p>
            <a:r>
              <a:rPr lang="en-US" sz="1200" b="1" kern="1200" dirty="0">
                <a:solidFill>
                  <a:schemeClr val="tx1"/>
                </a:solidFill>
                <a:effectLst/>
                <a:latin typeface="+mn-lt"/>
                <a:ea typeface="+mn-ea"/>
                <a:cs typeface="+mn-cs"/>
              </a:rPr>
              <a:t>Alignment: </a:t>
            </a:r>
            <a:r>
              <a:rPr lang="en-US" sz="1200" kern="1200" dirty="0">
                <a:solidFill>
                  <a:schemeClr val="tx1"/>
                </a:solidFill>
                <a:effectLst/>
                <a:latin typeface="+mn-lt"/>
                <a:ea typeface="+mn-ea"/>
                <a:cs typeface="+mn-cs"/>
              </a:rPr>
              <a:t>Model should allow for weighting of indicators according to state goals and priorities, as well addressing ESSA annual school identification requirements. </a:t>
            </a:r>
          </a:p>
          <a:p>
            <a:r>
              <a:rPr lang="en-US" sz="1200" b="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Each school should receive a designation on multiple indicators that show how the overall summative designation was determined.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t>
            </a:r>
            <a:r>
              <a:rPr lang="en-US" sz="1200" i="1" u="sng" kern="1200" dirty="0">
                <a:solidFill>
                  <a:schemeClr val="tx1"/>
                </a:solidFill>
                <a:effectLst/>
                <a:latin typeface="+mn-lt"/>
                <a:ea typeface="+mn-ea"/>
                <a:cs typeface="+mn-cs"/>
              </a:rPr>
              <a:t>erformance Areas and Pathways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Grade 3-5 Success Rate </a:t>
            </a:r>
            <a:r>
              <a:rPr lang="en-US" sz="1200" kern="1200" dirty="0">
                <a:solidFill>
                  <a:schemeClr val="tx1"/>
                </a:solidFill>
                <a:effectLst/>
                <a:latin typeface="+mn-lt"/>
                <a:ea typeface="+mn-ea"/>
                <a:cs typeface="+mn-cs"/>
              </a:rPr>
              <a:t>-TCAP data, including math, English language arts, and science (grade 5 only) Grades 3 and 4 science will not be included in the 2018 success rates as these tests were shortened and do not yield performance level data.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Grade 6-8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Grade 9-12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For grade band success rates, the absolute performance pathway is the number of students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while the AMO target pathway is the target set to reduce the percent of students who are not scoring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Additionally, for grade band success rates, the value-added pathway is the TVAAS composite in the applicable grade band.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Graduation rate </a:t>
            </a:r>
            <a:r>
              <a:rPr lang="en-US" sz="1200" kern="1200" dirty="0">
                <a:solidFill>
                  <a:schemeClr val="tx1"/>
                </a:solidFill>
                <a:effectLst/>
                <a:latin typeface="+mn-lt"/>
                <a:ea typeface="+mn-ea"/>
                <a:cs typeface="+mn-cs"/>
              </a:rPr>
              <a:t> The absolute performance pathway measures the percent of students in a graduation cohort who graduated within four years and one summer.  The AMO target pathway is a target to increase the percent of students who graduate within four years and a summer. </a:t>
            </a:r>
          </a:p>
          <a:p>
            <a:r>
              <a:rPr lang="en-US" sz="1200" kern="1200" dirty="0">
                <a:solidFill>
                  <a:schemeClr val="tx1"/>
                </a:solidFill>
                <a:effectLst/>
                <a:latin typeface="+mn-lt"/>
                <a:ea typeface="+mn-ea"/>
                <a:cs typeface="+mn-cs"/>
              </a:rPr>
              <a:t> The value-added pathway is a student-level comparison that measures the percent of students meeting the </a:t>
            </a:r>
            <a:r>
              <a:rPr lang="en-US" sz="1200" b="1" i="1" kern="1200" dirty="0">
                <a:solidFill>
                  <a:schemeClr val="tx1"/>
                </a:solidFill>
                <a:effectLst/>
                <a:latin typeface="+mn-lt"/>
                <a:ea typeface="+mn-ea"/>
                <a:cs typeface="+mn-cs"/>
              </a:rPr>
              <a:t>Ready Graduate </a:t>
            </a:r>
            <a:r>
              <a:rPr lang="en-US" sz="1200" kern="1200" dirty="0">
                <a:solidFill>
                  <a:schemeClr val="tx1"/>
                </a:solidFill>
                <a:effectLst/>
                <a:latin typeface="+mn-lt"/>
                <a:ea typeface="+mn-ea"/>
                <a:cs typeface="+mn-cs"/>
              </a:rPr>
              <a:t>criteria. The growth expectation will be set based on the state-level performance. </a:t>
            </a:r>
            <a:endParaRPr lang="en-US" dirty="0"/>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Chronically out of school </a:t>
            </a:r>
            <a:r>
              <a:rPr lang="en-US" sz="1200" kern="1200" dirty="0">
                <a:solidFill>
                  <a:schemeClr val="tx1"/>
                </a:solidFill>
                <a:effectLst/>
                <a:latin typeface="+mn-lt"/>
                <a:ea typeface="+mn-ea"/>
                <a:cs typeface="+mn-cs"/>
              </a:rPr>
              <a:t> The absolute performance pathway measures the percent of students who are chronically out of school.  The AMO target is a cohort-level comparison target to reduce the percent of students who are </a:t>
            </a:r>
          </a:p>
          <a:p>
            <a:r>
              <a:rPr lang="en-US" sz="1200" kern="1200" dirty="0">
                <a:solidFill>
                  <a:schemeClr val="tx1"/>
                </a:solidFill>
                <a:effectLst/>
                <a:latin typeface="+mn-lt"/>
                <a:ea typeface="+mn-ea"/>
                <a:cs typeface="+mn-cs"/>
              </a:rPr>
              <a:t>chronically out of school. </a:t>
            </a:r>
          </a:p>
          <a:p>
            <a:r>
              <a:rPr lang="en-US" sz="1200" kern="1200" dirty="0">
                <a:solidFill>
                  <a:schemeClr val="tx1"/>
                </a:solidFill>
                <a:effectLst/>
                <a:latin typeface="+mn-lt"/>
                <a:ea typeface="+mn-ea"/>
                <a:cs typeface="+mn-cs"/>
              </a:rPr>
              <a:t> The value-added pathway is a student-level comparison to measure reduction in chronic absenteeism for students who were chronically absent in the prior year, setting a growth expectation based on state-level performance versus the prior year. </a:t>
            </a:r>
          </a:p>
          <a:p>
            <a:r>
              <a:rPr lang="en-US" sz="1200" kern="1200" dirty="0">
                <a:solidFill>
                  <a:schemeClr val="tx1"/>
                </a:solidFill>
                <a:effectLst/>
                <a:latin typeface="+mn-lt"/>
                <a:ea typeface="+mn-ea"/>
                <a:cs typeface="+mn-cs"/>
              </a:rPr>
              <a:t>6. </a:t>
            </a:r>
            <a:r>
              <a:rPr lang="en-US" sz="1200" b="1" kern="1200" dirty="0">
                <a:solidFill>
                  <a:schemeClr val="tx1"/>
                </a:solidFill>
                <a:effectLst/>
                <a:latin typeface="+mn-lt"/>
                <a:ea typeface="+mn-ea"/>
                <a:cs typeface="+mn-cs"/>
              </a:rPr>
              <a:t>English Language Proficiency Assessment (WIDA ACCESS) </a:t>
            </a:r>
            <a:r>
              <a:rPr lang="en-US" sz="1200" kern="1200" dirty="0">
                <a:solidFill>
                  <a:schemeClr val="tx1"/>
                </a:solidFill>
                <a:effectLst/>
                <a:latin typeface="+mn-lt"/>
                <a:ea typeface="+mn-ea"/>
                <a:cs typeface="+mn-cs"/>
              </a:rPr>
              <a:t> The absolute performance pathway measures the percent of English learners who meet differentiated growth standards or exit on WIDA ACCESS.  The AMO target is a target to increase the percent of English learners who meet differentiated growth standards or exit on WIDA ACCESS. </a:t>
            </a:r>
          </a:p>
          <a:p>
            <a:r>
              <a:rPr lang="en-US" sz="1200" kern="1200" dirty="0">
                <a:solidFill>
                  <a:schemeClr val="tx1"/>
                </a:solidFill>
                <a:effectLst/>
                <a:latin typeface="+mn-lt"/>
                <a:ea typeface="+mn-ea"/>
                <a:cs typeface="+mn-cs"/>
              </a:rPr>
              <a:t> The value-added pathway is a student-level metric based on the percent of students who recently exited ESL service (T1-T4) scoring on track/mastered on the </a:t>
            </a:r>
            <a:r>
              <a:rPr lang="en-US" sz="1200" kern="1200" dirty="0" err="1">
                <a:solidFill>
                  <a:schemeClr val="tx1"/>
                </a:solidFill>
                <a:effectLst/>
                <a:latin typeface="+mn-lt"/>
                <a:ea typeface="+mn-ea"/>
                <a:cs typeface="+mn-cs"/>
              </a:rPr>
              <a:t>TNReady</a:t>
            </a:r>
            <a:r>
              <a:rPr lang="en-US" sz="1200" kern="1200" dirty="0">
                <a:solidFill>
                  <a:schemeClr val="tx1"/>
                </a:solidFill>
                <a:effectLst/>
                <a:latin typeface="+mn-lt"/>
                <a:ea typeface="+mn-ea"/>
                <a:cs typeface="+mn-cs"/>
              </a:rPr>
              <a:t> ELA assessment in the current year.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5</a:t>
            </a:fld>
            <a:endParaRPr lang="en-US"/>
          </a:p>
        </p:txBody>
      </p:sp>
    </p:spTree>
    <p:extLst>
      <p:ext uri="{BB962C8B-B14F-4D97-AF65-F5344CB8AC3E}">
        <p14:creationId xmlns:p14="http://schemas.microsoft.com/office/powerpoint/2010/main" val="12292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Updated: May 14, 2018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new requirements of ESSA to both differentiate all schools annually and to include a metric of school quality and student success, the department created a framework for school accountability that aligns with state goals and priorities. The school accountability framework builds off the district model and provides multiple measures to capture the range of ways schools serve our students. </a:t>
            </a:r>
          </a:p>
          <a:p>
            <a:r>
              <a:rPr lang="en-US" sz="1200" b="1" kern="1200" dirty="0">
                <a:solidFill>
                  <a:schemeClr val="tx1"/>
                </a:solidFill>
                <a:effectLst/>
                <a:latin typeface="+mn-lt"/>
                <a:ea typeface="+mn-ea"/>
                <a:cs typeface="+mn-cs"/>
              </a:rPr>
              <a:t>Guiding Principles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principles have guided the creation and revision of the school accountability framework: </a:t>
            </a:r>
          </a:p>
          <a:p>
            <a:r>
              <a:rPr lang="en-US" sz="1200" b="1" kern="1200" dirty="0">
                <a:solidFill>
                  <a:schemeClr val="tx1"/>
                </a:solidFill>
                <a:effectLst/>
                <a:latin typeface="+mn-lt"/>
                <a:ea typeface="+mn-ea"/>
                <a:cs typeface="+mn-cs"/>
              </a:rPr>
              <a:t>Poverty is Not Destiny: </a:t>
            </a:r>
            <a:r>
              <a:rPr lang="en-US" sz="1200" kern="1200" dirty="0">
                <a:solidFill>
                  <a:schemeClr val="tx1"/>
                </a:solidFill>
                <a:effectLst/>
                <a:latin typeface="+mn-lt"/>
                <a:ea typeface="+mn-ea"/>
                <a:cs typeface="+mn-cs"/>
              </a:rPr>
              <a:t>All schools should be able to achieve the highest designation if high performing and meeting growth expectations or if making extraordinary achievement gains for all students. </a:t>
            </a:r>
          </a:p>
          <a:p>
            <a:r>
              <a:rPr lang="en-US" sz="1200" b="1" kern="1200" dirty="0">
                <a:solidFill>
                  <a:schemeClr val="tx1"/>
                </a:solidFill>
                <a:effectLst/>
                <a:latin typeface="+mn-lt"/>
                <a:ea typeface="+mn-ea"/>
                <a:cs typeface="+mn-cs"/>
              </a:rPr>
              <a:t>All Means All: </a:t>
            </a:r>
            <a:r>
              <a:rPr lang="en-US" sz="1200" kern="1200" dirty="0">
                <a:solidFill>
                  <a:schemeClr val="tx1"/>
                </a:solidFill>
                <a:effectLst/>
                <a:latin typeface="+mn-lt"/>
                <a:ea typeface="+mn-ea"/>
                <a:cs typeface="+mn-cs"/>
              </a:rPr>
              <a:t>Each indicator should be evaluated by subgroup, and subgroup performance should have a significant impact on overall school designation. </a:t>
            </a:r>
          </a:p>
          <a:p>
            <a:r>
              <a:rPr lang="en-US" sz="1200" b="1" kern="1200" dirty="0">
                <a:solidFill>
                  <a:schemeClr val="tx1"/>
                </a:solidFill>
                <a:effectLst/>
                <a:latin typeface="+mn-lt"/>
                <a:ea typeface="+mn-ea"/>
                <a:cs typeface="+mn-cs"/>
              </a:rPr>
              <a:t>All Growth Matters: </a:t>
            </a:r>
            <a:r>
              <a:rPr lang="en-US" sz="1200" kern="1200" dirty="0">
                <a:solidFill>
                  <a:schemeClr val="tx1"/>
                </a:solidFill>
                <a:effectLst/>
                <a:latin typeface="+mn-lt"/>
                <a:ea typeface="+mn-ea"/>
                <a:cs typeface="+mn-cs"/>
              </a:rPr>
              <a:t>Each indicator should have multiple levels performance that differentiate and reward a school’s progress (both achievement and TVAAS). High achievement alone, in the absence of expected growth, will not earn the highest designation. </a:t>
            </a:r>
          </a:p>
          <a:p>
            <a:r>
              <a:rPr lang="en-US" sz="1200" b="1" kern="1200" dirty="0">
                <a:solidFill>
                  <a:schemeClr val="tx1"/>
                </a:solidFill>
                <a:effectLst/>
                <a:latin typeface="+mn-lt"/>
                <a:ea typeface="+mn-ea"/>
                <a:cs typeface="+mn-cs"/>
              </a:rPr>
              <a:t>Alignment: </a:t>
            </a:r>
            <a:r>
              <a:rPr lang="en-US" sz="1200" kern="1200" dirty="0">
                <a:solidFill>
                  <a:schemeClr val="tx1"/>
                </a:solidFill>
                <a:effectLst/>
                <a:latin typeface="+mn-lt"/>
                <a:ea typeface="+mn-ea"/>
                <a:cs typeface="+mn-cs"/>
              </a:rPr>
              <a:t>Model should allow for weighting of indicators according to state goals and priorities, as well addressing ESSA annual school identification requirements. </a:t>
            </a:r>
          </a:p>
          <a:p>
            <a:r>
              <a:rPr lang="en-US" sz="1200" b="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Each school should receive a designation on multiple indicators that show how the overall summative designation was determined.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t>
            </a:r>
            <a:r>
              <a:rPr lang="en-US" sz="1200" i="1" u="sng" kern="1200" dirty="0">
                <a:solidFill>
                  <a:schemeClr val="tx1"/>
                </a:solidFill>
                <a:effectLst/>
                <a:latin typeface="+mn-lt"/>
                <a:ea typeface="+mn-ea"/>
                <a:cs typeface="+mn-cs"/>
              </a:rPr>
              <a:t>erformance Areas and Pathways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Grade 3-5 Success Rate </a:t>
            </a:r>
            <a:r>
              <a:rPr lang="en-US" sz="1200" kern="1200" dirty="0">
                <a:solidFill>
                  <a:schemeClr val="tx1"/>
                </a:solidFill>
                <a:effectLst/>
                <a:latin typeface="+mn-lt"/>
                <a:ea typeface="+mn-ea"/>
                <a:cs typeface="+mn-cs"/>
              </a:rPr>
              <a:t>-TCAP data, including math, English language arts, and science (grade 5 only) Grades 3 and 4 science will not be included in the 2018 success rates as these tests were shortened and do not yield performance level data.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Grade 6-8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Grade 9-12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For grade band success rates, the absolute performance pathway is the number of students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while the AMO target pathway is the target set to reduce the percent of students who are not scoring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Additionally, for grade band success rates, the value-added pathway is the TVAAS composite in the applicable grade band.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Graduation rate </a:t>
            </a:r>
            <a:r>
              <a:rPr lang="en-US" sz="1200" kern="1200" dirty="0">
                <a:solidFill>
                  <a:schemeClr val="tx1"/>
                </a:solidFill>
                <a:effectLst/>
                <a:latin typeface="+mn-lt"/>
                <a:ea typeface="+mn-ea"/>
                <a:cs typeface="+mn-cs"/>
              </a:rPr>
              <a:t> The absolute performance pathway measures the percent of students in a graduation cohort who graduated within four years and one summer.  The AMO target pathway is a target to increase the percent of students who graduate within four years and a summer. </a:t>
            </a:r>
          </a:p>
          <a:p>
            <a:r>
              <a:rPr lang="en-US" sz="1200" kern="1200" dirty="0">
                <a:solidFill>
                  <a:schemeClr val="tx1"/>
                </a:solidFill>
                <a:effectLst/>
                <a:latin typeface="+mn-lt"/>
                <a:ea typeface="+mn-ea"/>
                <a:cs typeface="+mn-cs"/>
              </a:rPr>
              <a:t> The value-added pathway is a student-level comparison that measures the percent of students meeting the </a:t>
            </a:r>
            <a:r>
              <a:rPr lang="en-US" sz="1200" b="1" i="1" kern="1200" dirty="0">
                <a:solidFill>
                  <a:schemeClr val="tx1"/>
                </a:solidFill>
                <a:effectLst/>
                <a:latin typeface="+mn-lt"/>
                <a:ea typeface="+mn-ea"/>
                <a:cs typeface="+mn-cs"/>
              </a:rPr>
              <a:t>Ready Graduate </a:t>
            </a:r>
            <a:r>
              <a:rPr lang="en-US" sz="1200" kern="1200" dirty="0">
                <a:solidFill>
                  <a:schemeClr val="tx1"/>
                </a:solidFill>
                <a:effectLst/>
                <a:latin typeface="+mn-lt"/>
                <a:ea typeface="+mn-ea"/>
                <a:cs typeface="+mn-cs"/>
              </a:rPr>
              <a:t>criteria. The growth expectation will be set based on the state-level performance. </a:t>
            </a:r>
            <a:endParaRPr lang="en-US" dirty="0"/>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Chronically out of school </a:t>
            </a:r>
            <a:r>
              <a:rPr lang="en-US" sz="1200" kern="1200" dirty="0">
                <a:solidFill>
                  <a:schemeClr val="tx1"/>
                </a:solidFill>
                <a:effectLst/>
                <a:latin typeface="+mn-lt"/>
                <a:ea typeface="+mn-ea"/>
                <a:cs typeface="+mn-cs"/>
              </a:rPr>
              <a:t> The absolute performance pathway measures the percent of students who are chronically out of school.  The AMO target is a cohort-level comparison target to reduce the percent of students who are </a:t>
            </a:r>
          </a:p>
          <a:p>
            <a:r>
              <a:rPr lang="en-US" sz="1200" kern="1200" dirty="0">
                <a:solidFill>
                  <a:schemeClr val="tx1"/>
                </a:solidFill>
                <a:effectLst/>
                <a:latin typeface="+mn-lt"/>
                <a:ea typeface="+mn-ea"/>
                <a:cs typeface="+mn-cs"/>
              </a:rPr>
              <a:t>chronically out of school. </a:t>
            </a:r>
          </a:p>
          <a:p>
            <a:r>
              <a:rPr lang="en-US" sz="1200" kern="1200" dirty="0">
                <a:solidFill>
                  <a:schemeClr val="tx1"/>
                </a:solidFill>
                <a:effectLst/>
                <a:latin typeface="+mn-lt"/>
                <a:ea typeface="+mn-ea"/>
                <a:cs typeface="+mn-cs"/>
              </a:rPr>
              <a:t> The value-added pathway is a student-level comparison to measure reduction in chronic absenteeism for students who were chronically absent in the prior year, setting a growth expectation based on state-level performance versus the prior year. </a:t>
            </a:r>
          </a:p>
          <a:p>
            <a:r>
              <a:rPr lang="en-US" sz="1200" kern="1200" dirty="0">
                <a:solidFill>
                  <a:schemeClr val="tx1"/>
                </a:solidFill>
                <a:effectLst/>
                <a:latin typeface="+mn-lt"/>
                <a:ea typeface="+mn-ea"/>
                <a:cs typeface="+mn-cs"/>
              </a:rPr>
              <a:t>6. </a:t>
            </a:r>
            <a:r>
              <a:rPr lang="en-US" sz="1200" b="1" kern="1200" dirty="0">
                <a:solidFill>
                  <a:schemeClr val="tx1"/>
                </a:solidFill>
                <a:effectLst/>
                <a:latin typeface="+mn-lt"/>
                <a:ea typeface="+mn-ea"/>
                <a:cs typeface="+mn-cs"/>
              </a:rPr>
              <a:t>English Language Proficiency Assessment (WIDA ACCESS) </a:t>
            </a:r>
            <a:r>
              <a:rPr lang="en-US" sz="1200" kern="1200" dirty="0">
                <a:solidFill>
                  <a:schemeClr val="tx1"/>
                </a:solidFill>
                <a:effectLst/>
                <a:latin typeface="+mn-lt"/>
                <a:ea typeface="+mn-ea"/>
                <a:cs typeface="+mn-cs"/>
              </a:rPr>
              <a:t> The absolute performance pathway measures the percent of English learners who meet differentiated growth standards or exit on WIDA ACCESS.  The AMO target is a target to increase the percent of English learners who meet differentiated growth standards or exit on WIDA ACCESS. </a:t>
            </a:r>
          </a:p>
          <a:p>
            <a:r>
              <a:rPr lang="en-US" sz="1200" kern="1200" dirty="0">
                <a:solidFill>
                  <a:schemeClr val="tx1"/>
                </a:solidFill>
                <a:effectLst/>
                <a:latin typeface="+mn-lt"/>
                <a:ea typeface="+mn-ea"/>
                <a:cs typeface="+mn-cs"/>
              </a:rPr>
              <a:t> The value-added pathway is a student-level metric based on the percent of students who recently exited ESL service (T1-T4) scoring on track/mastered on the </a:t>
            </a:r>
            <a:r>
              <a:rPr lang="en-US" sz="1200" kern="1200" dirty="0" err="1">
                <a:solidFill>
                  <a:schemeClr val="tx1"/>
                </a:solidFill>
                <a:effectLst/>
                <a:latin typeface="+mn-lt"/>
                <a:ea typeface="+mn-ea"/>
                <a:cs typeface="+mn-cs"/>
              </a:rPr>
              <a:t>TNReady</a:t>
            </a:r>
            <a:r>
              <a:rPr lang="en-US" sz="1200" kern="1200" dirty="0">
                <a:solidFill>
                  <a:schemeClr val="tx1"/>
                </a:solidFill>
                <a:effectLst/>
                <a:latin typeface="+mn-lt"/>
                <a:ea typeface="+mn-ea"/>
                <a:cs typeface="+mn-cs"/>
              </a:rPr>
              <a:t> ELA assessment in the current year.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6</a:t>
            </a:fld>
            <a:endParaRPr lang="en-US"/>
          </a:p>
        </p:txBody>
      </p:sp>
    </p:spTree>
    <p:extLst>
      <p:ext uri="{BB962C8B-B14F-4D97-AF65-F5344CB8AC3E}">
        <p14:creationId xmlns:p14="http://schemas.microsoft.com/office/powerpoint/2010/main" val="31460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Updated: May 14, 2018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new requirements of ESSA to both differentiate all schools annually and to include a metric of school quality and student success, the department created a framework for school accountability that aligns with state goals and priorities. The school accountability framework builds off the district model and provides multiple measures to capture the range of ways schools serve our students. </a:t>
            </a:r>
          </a:p>
          <a:p>
            <a:r>
              <a:rPr lang="en-US" sz="1200" b="1" kern="1200" dirty="0">
                <a:solidFill>
                  <a:schemeClr val="tx1"/>
                </a:solidFill>
                <a:effectLst/>
                <a:latin typeface="+mn-lt"/>
                <a:ea typeface="+mn-ea"/>
                <a:cs typeface="+mn-cs"/>
              </a:rPr>
              <a:t>Guiding Principles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principles have guided the creation and revision of the school accountability framework: </a:t>
            </a:r>
          </a:p>
          <a:p>
            <a:r>
              <a:rPr lang="en-US" sz="1200" b="1" kern="1200" dirty="0">
                <a:solidFill>
                  <a:schemeClr val="tx1"/>
                </a:solidFill>
                <a:effectLst/>
                <a:latin typeface="+mn-lt"/>
                <a:ea typeface="+mn-ea"/>
                <a:cs typeface="+mn-cs"/>
              </a:rPr>
              <a:t>Poverty is Not Destiny: </a:t>
            </a:r>
            <a:r>
              <a:rPr lang="en-US" sz="1200" kern="1200" dirty="0">
                <a:solidFill>
                  <a:schemeClr val="tx1"/>
                </a:solidFill>
                <a:effectLst/>
                <a:latin typeface="+mn-lt"/>
                <a:ea typeface="+mn-ea"/>
                <a:cs typeface="+mn-cs"/>
              </a:rPr>
              <a:t>All schools should be able to achieve the highest designation if high performing and meeting growth expectations or if making extraordinary achievement gains for all students. </a:t>
            </a:r>
          </a:p>
          <a:p>
            <a:r>
              <a:rPr lang="en-US" sz="1200" b="1" kern="1200" dirty="0">
                <a:solidFill>
                  <a:schemeClr val="tx1"/>
                </a:solidFill>
                <a:effectLst/>
                <a:latin typeface="+mn-lt"/>
                <a:ea typeface="+mn-ea"/>
                <a:cs typeface="+mn-cs"/>
              </a:rPr>
              <a:t>All Means All: </a:t>
            </a:r>
            <a:r>
              <a:rPr lang="en-US" sz="1200" kern="1200" dirty="0">
                <a:solidFill>
                  <a:schemeClr val="tx1"/>
                </a:solidFill>
                <a:effectLst/>
                <a:latin typeface="+mn-lt"/>
                <a:ea typeface="+mn-ea"/>
                <a:cs typeface="+mn-cs"/>
              </a:rPr>
              <a:t>Each indicator should be evaluated by subgroup, and subgroup performance should have a significant impact on overall school designation. </a:t>
            </a:r>
          </a:p>
          <a:p>
            <a:r>
              <a:rPr lang="en-US" sz="1200" b="1" kern="1200" dirty="0">
                <a:solidFill>
                  <a:schemeClr val="tx1"/>
                </a:solidFill>
                <a:effectLst/>
                <a:latin typeface="+mn-lt"/>
                <a:ea typeface="+mn-ea"/>
                <a:cs typeface="+mn-cs"/>
              </a:rPr>
              <a:t>All Growth Matters: </a:t>
            </a:r>
            <a:r>
              <a:rPr lang="en-US" sz="1200" kern="1200" dirty="0">
                <a:solidFill>
                  <a:schemeClr val="tx1"/>
                </a:solidFill>
                <a:effectLst/>
                <a:latin typeface="+mn-lt"/>
                <a:ea typeface="+mn-ea"/>
                <a:cs typeface="+mn-cs"/>
              </a:rPr>
              <a:t>Each indicator should have multiple levels performance that differentiate and reward a school’s progress (both achievement and TVAAS). High achievement alone, in the absence of expected growth, will not earn the highest designation. </a:t>
            </a:r>
          </a:p>
          <a:p>
            <a:r>
              <a:rPr lang="en-US" sz="1200" b="1" kern="1200" dirty="0">
                <a:solidFill>
                  <a:schemeClr val="tx1"/>
                </a:solidFill>
                <a:effectLst/>
                <a:latin typeface="+mn-lt"/>
                <a:ea typeface="+mn-ea"/>
                <a:cs typeface="+mn-cs"/>
              </a:rPr>
              <a:t>Alignment: </a:t>
            </a:r>
            <a:r>
              <a:rPr lang="en-US" sz="1200" kern="1200" dirty="0">
                <a:solidFill>
                  <a:schemeClr val="tx1"/>
                </a:solidFill>
                <a:effectLst/>
                <a:latin typeface="+mn-lt"/>
                <a:ea typeface="+mn-ea"/>
                <a:cs typeface="+mn-cs"/>
              </a:rPr>
              <a:t>Model should allow for weighting of indicators according to state goals and priorities, as well addressing ESSA annual school identification requirements. </a:t>
            </a:r>
          </a:p>
          <a:p>
            <a:r>
              <a:rPr lang="en-US" sz="1200" b="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Each school should receive a designation on multiple indicators that show how the overall summative designation was determined.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t>
            </a:r>
            <a:r>
              <a:rPr lang="en-US" sz="1200" i="1" u="sng" kern="1200" dirty="0">
                <a:solidFill>
                  <a:schemeClr val="tx1"/>
                </a:solidFill>
                <a:effectLst/>
                <a:latin typeface="+mn-lt"/>
                <a:ea typeface="+mn-ea"/>
                <a:cs typeface="+mn-cs"/>
              </a:rPr>
              <a:t>erformance Areas and Pathways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Grade 3-5 Success Rate </a:t>
            </a:r>
            <a:r>
              <a:rPr lang="en-US" sz="1200" kern="1200" dirty="0">
                <a:solidFill>
                  <a:schemeClr val="tx1"/>
                </a:solidFill>
                <a:effectLst/>
                <a:latin typeface="+mn-lt"/>
                <a:ea typeface="+mn-ea"/>
                <a:cs typeface="+mn-cs"/>
              </a:rPr>
              <a:t>-TCAP data, including math, English language arts, and science (grade 5 only) Grades 3 and 4 science will not be included in the 2018 success rates as these tests were shortened and do not yield performance level data.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Grade 6-8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Grade 9-12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For grade band success rates, the absolute performance pathway is the number of students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while the AMO target pathway is the target set to reduce the percent of students who are not scoring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Additionally, for grade band success rates, the value-added pathway is the TVAAS composite in the applicable grade band.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Graduation rate </a:t>
            </a:r>
            <a:r>
              <a:rPr lang="en-US" sz="1200" kern="1200" dirty="0">
                <a:solidFill>
                  <a:schemeClr val="tx1"/>
                </a:solidFill>
                <a:effectLst/>
                <a:latin typeface="+mn-lt"/>
                <a:ea typeface="+mn-ea"/>
                <a:cs typeface="+mn-cs"/>
              </a:rPr>
              <a:t> The absolute performance pathway measures the percent of students in a graduation cohort who graduated within four years and one summer.  The AMO target pathway is a target to increase the percent of students who graduate within four years and a summer. </a:t>
            </a:r>
          </a:p>
          <a:p>
            <a:r>
              <a:rPr lang="en-US" sz="1200" kern="1200" dirty="0">
                <a:solidFill>
                  <a:schemeClr val="tx1"/>
                </a:solidFill>
                <a:effectLst/>
                <a:latin typeface="+mn-lt"/>
                <a:ea typeface="+mn-ea"/>
                <a:cs typeface="+mn-cs"/>
              </a:rPr>
              <a:t> The value-added pathway is a student-level comparison that measures the percent of students meeting the </a:t>
            </a:r>
            <a:r>
              <a:rPr lang="en-US" sz="1200" b="1" i="1" kern="1200" dirty="0">
                <a:solidFill>
                  <a:schemeClr val="tx1"/>
                </a:solidFill>
                <a:effectLst/>
                <a:latin typeface="+mn-lt"/>
                <a:ea typeface="+mn-ea"/>
                <a:cs typeface="+mn-cs"/>
              </a:rPr>
              <a:t>Ready Graduate </a:t>
            </a:r>
            <a:r>
              <a:rPr lang="en-US" sz="1200" kern="1200" dirty="0">
                <a:solidFill>
                  <a:schemeClr val="tx1"/>
                </a:solidFill>
                <a:effectLst/>
                <a:latin typeface="+mn-lt"/>
                <a:ea typeface="+mn-ea"/>
                <a:cs typeface="+mn-cs"/>
              </a:rPr>
              <a:t>criteria. The growth expectation will be set based on the state-level performance. </a:t>
            </a:r>
            <a:endParaRPr lang="en-US" dirty="0"/>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Chronically out of school </a:t>
            </a:r>
            <a:r>
              <a:rPr lang="en-US" sz="1200" kern="1200" dirty="0">
                <a:solidFill>
                  <a:schemeClr val="tx1"/>
                </a:solidFill>
                <a:effectLst/>
                <a:latin typeface="+mn-lt"/>
                <a:ea typeface="+mn-ea"/>
                <a:cs typeface="+mn-cs"/>
              </a:rPr>
              <a:t> The absolute performance pathway measures the percent of students who are chronically out of school.  The AMO target is a cohort-level comparison target to reduce the percent of students who are </a:t>
            </a:r>
          </a:p>
          <a:p>
            <a:r>
              <a:rPr lang="en-US" sz="1200" kern="1200" dirty="0">
                <a:solidFill>
                  <a:schemeClr val="tx1"/>
                </a:solidFill>
                <a:effectLst/>
                <a:latin typeface="+mn-lt"/>
                <a:ea typeface="+mn-ea"/>
                <a:cs typeface="+mn-cs"/>
              </a:rPr>
              <a:t>chronically out of school. </a:t>
            </a:r>
          </a:p>
          <a:p>
            <a:r>
              <a:rPr lang="en-US" sz="1200" kern="1200" dirty="0">
                <a:solidFill>
                  <a:schemeClr val="tx1"/>
                </a:solidFill>
                <a:effectLst/>
                <a:latin typeface="+mn-lt"/>
                <a:ea typeface="+mn-ea"/>
                <a:cs typeface="+mn-cs"/>
              </a:rPr>
              <a:t> The value-added pathway is a student-level comparison to measure reduction in chronic absenteeism for students who were chronically absent in the prior year, setting a growth expectation based on state-level performance versus the prior year. </a:t>
            </a:r>
          </a:p>
          <a:p>
            <a:r>
              <a:rPr lang="en-US" sz="1200" kern="1200" dirty="0">
                <a:solidFill>
                  <a:schemeClr val="tx1"/>
                </a:solidFill>
                <a:effectLst/>
                <a:latin typeface="+mn-lt"/>
                <a:ea typeface="+mn-ea"/>
                <a:cs typeface="+mn-cs"/>
              </a:rPr>
              <a:t>6. </a:t>
            </a:r>
            <a:r>
              <a:rPr lang="en-US" sz="1200" b="1" kern="1200" dirty="0">
                <a:solidFill>
                  <a:schemeClr val="tx1"/>
                </a:solidFill>
                <a:effectLst/>
                <a:latin typeface="+mn-lt"/>
                <a:ea typeface="+mn-ea"/>
                <a:cs typeface="+mn-cs"/>
              </a:rPr>
              <a:t>English Language Proficiency Assessment (WIDA ACCESS) </a:t>
            </a:r>
            <a:r>
              <a:rPr lang="en-US" sz="1200" kern="1200" dirty="0">
                <a:solidFill>
                  <a:schemeClr val="tx1"/>
                </a:solidFill>
                <a:effectLst/>
                <a:latin typeface="+mn-lt"/>
                <a:ea typeface="+mn-ea"/>
                <a:cs typeface="+mn-cs"/>
              </a:rPr>
              <a:t> The absolute performance pathway measures the percent of English learners who meet differentiated growth standards or exit on WIDA ACCESS.  The AMO target is a target to increase the percent of English learners who meet differentiated growth standards or exit on WIDA ACCESS. </a:t>
            </a:r>
          </a:p>
          <a:p>
            <a:r>
              <a:rPr lang="en-US" sz="1200" kern="1200" dirty="0">
                <a:solidFill>
                  <a:schemeClr val="tx1"/>
                </a:solidFill>
                <a:effectLst/>
                <a:latin typeface="+mn-lt"/>
                <a:ea typeface="+mn-ea"/>
                <a:cs typeface="+mn-cs"/>
              </a:rPr>
              <a:t> The value-added pathway is a student-level metric based on the percent of students who recently exited ESL service (T1-T4) scoring on track/mastered on the </a:t>
            </a:r>
            <a:r>
              <a:rPr lang="en-US" sz="1200" kern="1200" dirty="0" err="1">
                <a:solidFill>
                  <a:schemeClr val="tx1"/>
                </a:solidFill>
                <a:effectLst/>
                <a:latin typeface="+mn-lt"/>
                <a:ea typeface="+mn-ea"/>
                <a:cs typeface="+mn-cs"/>
              </a:rPr>
              <a:t>TNReady</a:t>
            </a:r>
            <a:r>
              <a:rPr lang="en-US" sz="1200" kern="1200" dirty="0">
                <a:solidFill>
                  <a:schemeClr val="tx1"/>
                </a:solidFill>
                <a:effectLst/>
                <a:latin typeface="+mn-lt"/>
                <a:ea typeface="+mn-ea"/>
                <a:cs typeface="+mn-cs"/>
              </a:rPr>
              <a:t> ELA assessment in the current year.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7</a:t>
            </a:fld>
            <a:endParaRPr lang="en-US"/>
          </a:p>
        </p:txBody>
      </p:sp>
    </p:spTree>
    <p:extLst>
      <p:ext uri="{BB962C8B-B14F-4D97-AF65-F5344CB8AC3E}">
        <p14:creationId xmlns:p14="http://schemas.microsoft.com/office/powerpoint/2010/main" val="142094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Updated: May 14, 2018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new requirements of ESSA to both differentiate all schools annually and to include a metric of school quality and student success, the department created a framework for school accountability that aligns with state goals and priorities. The school accountability framework builds off the district model and provides multiple measures to capture the range of ways schools serve our students. </a:t>
            </a:r>
          </a:p>
          <a:p>
            <a:r>
              <a:rPr lang="en-US" sz="1200" b="1" kern="1200" dirty="0">
                <a:solidFill>
                  <a:schemeClr val="tx1"/>
                </a:solidFill>
                <a:effectLst/>
                <a:latin typeface="+mn-lt"/>
                <a:ea typeface="+mn-ea"/>
                <a:cs typeface="+mn-cs"/>
              </a:rPr>
              <a:t>Guiding Principles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principles have guided the creation and revision of the school accountability framework: </a:t>
            </a:r>
          </a:p>
          <a:p>
            <a:r>
              <a:rPr lang="en-US" sz="1200" b="1" kern="1200" dirty="0">
                <a:solidFill>
                  <a:schemeClr val="tx1"/>
                </a:solidFill>
                <a:effectLst/>
                <a:latin typeface="+mn-lt"/>
                <a:ea typeface="+mn-ea"/>
                <a:cs typeface="+mn-cs"/>
              </a:rPr>
              <a:t>Poverty is Not Destiny: </a:t>
            </a:r>
            <a:r>
              <a:rPr lang="en-US" sz="1200" kern="1200" dirty="0">
                <a:solidFill>
                  <a:schemeClr val="tx1"/>
                </a:solidFill>
                <a:effectLst/>
                <a:latin typeface="+mn-lt"/>
                <a:ea typeface="+mn-ea"/>
                <a:cs typeface="+mn-cs"/>
              </a:rPr>
              <a:t>All schools should be able to achieve the highest designation if high performing and meeting growth expectations or if making extraordinary achievement gains for all students. </a:t>
            </a:r>
          </a:p>
          <a:p>
            <a:r>
              <a:rPr lang="en-US" sz="1200" b="1" kern="1200" dirty="0">
                <a:solidFill>
                  <a:schemeClr val="tx1"/>
                </a:solidFill>
                <a:effectLst/>
                <a:latin typeface="+mn-lt"/>
                <a:ea typeface="+mn-ea"/>
                <a:cs typeface="+mn-cs"/>
              </a:rPr>
              <a:t>All Means All: </a:t>
            </a:r>
            <a:r>
              <a:rPr lang="en-US" sz="1200" kern="1200" dirty="0">
                <a:solidFill>
                  <a:schemeClr val="tx1"/>
                </a:solidFill>
                <a:effectLst/>
                <a:latin typeface="+mn-lt"/>
                <a:ea typeface="+mn-ea"/>
                <a:cs typeface="+mn-cs"/>
              </a:rPr>
              <a:t>Each indicator should be evaluated by subgroup, and subgroup performance should have a significant impact on overall school designation. </a:t>
            </a:r>
          </a:p>
          <a:p>
            <a:r>
              <a:rPr lang="en-US" sz="1200" b="1" kern="1200" dirty="0">
                <a:solidFill>
                  <a:schemeClr val="tx1"/>
                </a:solidFill>
                <a:effectLst/>
                <a:latin typeface="+mn-lt"/>
                <a:ea typeface="+mn-ea"/>
                <a:cs typeface="+mn-cs"/>
              </a:rPr>
              <a:t>All Growth Matters: </a:t>
            </a:r>
            <a:r>
              <a:rPr lang="en-US" sz="1200" kern="1200" dirty="0">
                <a:solidFill>
                  <a:schemeClr val="tx1"/>
                </a:solidFill>
                <a:effectLst/>
                <a:latin typeface="+mn-lt"/>
                <a:ea typeface="+mn-ea"/>
                <a:cs typeface="+mn-cs"/>
              </a:rPr>
              <a:t>Each indicator should have multiple levels performance that differentiate and reward a school’s progress (both achievement and TVAAS). High achievement alone, in the absence of expected growth, will not earn the highest designation. </a:t>
            </a:r>
          </a:p>
          <a:p>
            <a:r>
              <a:rPr lang="en-US" sz="1200" b="1" kern="1200" dirty="0">
                <a:solidFill>
                  <a:schemeClr val="tx1"/>
                </a:solidFill>
                <a:effectLst/>
                <a:latin typeface="+mn-lt"/>
                <a:ea typeface="+mn-ea"/>
                <a:cs typeface="+mn-cs"/>
              </a:rPr>
              <a:t>Alignment: </a:t>
            </a:r>
            <a:r>
              <a:rPr lang="en-US" sz="1200" kern="1200" dirty="0">
                <a:solidFill>
                  <a:schemeClr val="tx1"/>
                </a:solidFill>
                <a:effectLst/>
                <a:latin typeface="+mn-lt"/>
                <a:ea typeface="+mn-ea"/>
                <a:cs typeface="+mn-cs"/>
              </a:rPr>
              <a:t>Model should allow for weighting of indicators according to state goals and priorities, as well addressing ESSA annual school identification requirements. </a:t>
            </a:r>
          </a:p>
          <a:p>
            <a:r>
              <a:rPr lang="en-US" sz="1200" b="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Each school should receive a designation on multiple indicators that show how the overall summative designation was determined.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t>
            </a:r>
            <a:r>
              <a:rPr lang="en-US" sz="1200" i="1" u="sng" kern="1200" dirty="0">
                <a:solidFill>
                  <a:schemeClr val="tx1"/>
                </a:solidFill>
                <a:effectLst/>
                <a:latin typeface="+mn-lt"/>
                <a:ea typeface="+mn-ea"/>
                <a:cs typeface="+mn-cs"/>
              </a:rPr>
              <a:t>erformance Areas and Pathways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Grade 3-5 Success Rate </a:t>
            </a:r>
            <a:r>
              <a:rPr lang="en-US" sz="1200" kern="1200" dirty="0">
                <a:solidFill>
                  <a:schemeClr val="tx1"/>
                </a:solidFill>
                <a:effectLst/>
                <a:latin typeface="+mn-lt"/>
                <a:ea typeface="+mn-ea"/>
                <a:cs typeface="+mn-cs"/>
              </a:rPr>
              <a:t>-TCAP data, including math, English language arts, and science (grade 5 only) Grades 3 and 4 science will not be included in the 2018 success rates as these tests were shortened and do not yield performance level data.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Grade 6-8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Grade 9-12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For grade band success rates, the absolute performance pathway is the number of students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while the AMO target pathway is the target set to reduce the percent of students who are not scoring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Additionally, for grade band success rates, the value-added pathway is the TVAAS composite in the applicable grade band.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Graduation rate </a:t>
            </a:r>
            <a:r>
              <a:rPr lang="en-US" sz="1200" kern="1200" dirty="0">
                <a:solidFill>
                  <a:schemeClr val="tx1"/>
                </a:solidFill>
                <a:effectLst/>
                <a:latin typeface="+mn-lt"/>
                <a:ea typeface="+mn-ea"/>
                <a:cs typeface="+mn-cs"/>
              </a:rPr>
              <a:t> The absolute performance pathway measures the percent of students in a graduation cohort who graduated within four years and one summer.  The AMO target pathway is a target to increase the percent of students who graduate within four years and a summer. </a:t>
            </a:r>
          </a:p>
          <a:p>
            <a:r>
              <a:rPr lang="en-US" sz="1200" kern="1200" dirty="0">
                <a:solidFill>
                  <a:schemeClr val="tx1"/>
                </a:solidFill>
                <a:effectLst/>
                <a:latin typeface="+mn-lt"/>
                <a:ea typeface="+mn-ea"/>
                <a:cs typeface="+mn-cs"/>
              </a:rPr>
              <a:t> The value-added pathway is a student-level comparison that measures the percent of students meeting the </a:t>
            </a:r>
            <a:r>
              <a:rPr lang="en-US" sz="1200" b="1" i="1" kern="1200" dirty="0">
                <a:solidFill>
                  <a:schemeClr val="tx1"/>
                </a:solidFill>
                <a:effectLst/>
                <a:latin typeface="+mn-lt"/>
                <a:ea typeface="+mn-ea"/>
                <a:cs typeface="+mn-cs"/>
              </a:rPr>
              <a:t>Ready Graduate </a:t>
            </a:r>
            <a:r>
              <a:rPr lang="en-US" sz="1200" kern="1200" dirty="0">
                <a:solidFill>
                  <a:schemeClr val="tx1"/>
                </a:solidFill>
                <a:effectLst/>
                <a:latin typeface="+mn-lt"/>
                <a:ea typeface="+mn-ea"/>
                <a:cs typeface="+mn-cs"/>
              </a:rPr>
              <a:t>criteria. The growth expectation will be set based on the state-level performance. </a:t>
            </a:r>
            <a:endParaRPr lang="en-US" dirty="0"/>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Chronically out of school </a:t>
            </a:r>
            <a:r>
              <a:rPr lang="en-US" sz="1200" kern="1200" dirty="0">
                <a:solidFill>
                  <a:schemeClr val="tx1"/>
                </a:solidFill>
                <a:effectLst/>
                <a:latin typeface="+mn-lt"/>
                <a:ea typeface="+mn-ea"/>
                <a:cs typeface="+mn-cs"/>
              </a:rPr>
              <a:t> The absolute performance pathway measures the percent of students who are chronically out of school.  The AMO target is a cohort-level comparison target to reduce the percent of students who are </a:t>
            </a:r>
          </a:p>
          <a:p>
            <a:r>
              <a:rPr lang="en-US" sz="1200" kern="1200" dirty="0">
                <a:solidFill>
                  <a:schemeClr val="tx1"/>
                </a:solidFill>
                <a:effectLst/>
                <a:latin typeface="+mn-lt"/>
                <a:ea typeface="+mn-ea"/>
                <a:cs typeface="+mn-cs"/>
              </a:rPr>
              <a:t>chronically out of school. </a:t>
            </a:r>
          </a:p>
          <a:p>
            <a:r>
              <a:rPr lang="en-US" sz="1200" kern="1200" dirty="0">
                <a:solidFill>
                  <a:schemeClr val="tx1"/>
                </a:solidFill>
                <a:effectLst/>
                <a:latin typeface="+mn-lt"/>
                <a:ea typeface="+mn-ea"/>
                <a:cs typeface="+mn-cs"/>
              </a:rPr>
              <a:t> The value-added pathway is a student-level comparison to measure reduction in chronic absenteeism for students who were chronically absent in the prior year, setting a growth expectation based on state-level performance versus the prior year. </a:t>
            </a:r>
          </a:p>
          <a:p>
            <a:r>
              <a:rPr lang="en-US" sz="1200" kern="1200" dirty="0">
                <a:solidFill>
                  <a:schemeClr val="tx1"/>
                </a:solidFill>
                <a:effectLst/>
                <a:latin typeface="+mn-lt"/>
                <a:ea typeface="+mn-ea"/>
                <a:cs typeface="+mn-cs"/>
              </a:rPr>
              <a:t>6. </a:t>
            </a:r>
            <a:r>
              <a:rPr lang="en-US" sz="1200" b="1" kern="1200" dirty="0">
                <a:solidFill>
                  <a:schemeClr val="tx1"/>
                </a:solidFill>
                <a:effectLst/>
                <a:latin typeface="+mn-lt"/>
                <a:ea typeface="+mn-ea"/>
                <a:cs typeface="+mn-cs"/>
              </a:rPr>
              <a:t>English Language Proficiency Assessment (WIDA ACCESS) </a:t>
            </a:r>
            <a:r>
              <a:rPr lang="en-US" sz="1200" kern="1200" dirty="0">
                <a:solidFill>
                  <a:schemeClr val="tx1"/>
                </a:solidFill>
                <a:effectLst/>
                <a:latin typeface="+mn-lt"/>
                <a:ea typeface="+mn-ea"/>
                <a:cs typeface="+mn-cs"/>
              </a:rPr>
              <a:t> The absolute performance pathway measures the percent of English learners who meet differentiated growth standards or exit on WIDA ACCESS.  The AMO target is a target to increase the percent of English learners who meet differentiated growth standards or exit on WIDA ACCESS. </a:t>
            </a:r>
          </a:p>
          <a:p>
            <a:r>
              <a:rPr lang="en-US" sz="1200" kern="1200" dirty="0">
                <a:solidFill>
                  <a:schemeClr val="tx1"/>
                </a:solidFill>
                <a:effectLst/>
                <a:latin typeface="+mn-lt"/>
                <a:ea typeface="+mn-ea"/>
                <a:cs typeface="+mn-cs"/>
              </a:rPr>
              <a:t> The value-added pathway is a student-level metric based on the percent of students who recently exited ESL service (T1-T4) scoring on track/mastered on the </a:t>
            </a:r>
            <a:r>
              <a:rPr lang="en-US" sz="1200" kern="1200" dirty="0" err="1">
                <a:solidFill>
                  <a:schemeClr val="tx1"/>
                </a:solidFill>
                <a:effectLst/>
                <a:latin typeface="+mn-lt"/>
                <a:ea typeface="+mn-ea"/>
                <a:cs typeface="+mn-cs"/>
              </a:rPr>
              <a:t>TNReady</a:t>
            </a:r>
            <a:r>
              <a:rPr lang="en-US" sz="1200" kern="1200" dirty="0">
                <a:solidFill>
                  <a:schemeClr val="tx1"/>
                </a:solidFill>
                <a:effectLst/>
                <a:latin typeface="+mn-lt"/>
                <a:ea typeface="+mn-ea"/>
                <a:cs typeface="+mn-cs"/>
              </a:rPr>
              <a:t> ELA assessment in the current year.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8</a:t>
            </a:fld>
            <a:endParaRPr lang="en-US"/>
          </a:p>
        </p:txBody>
      </p:sp>
    </p:spTree>
    <p:extLst>
      <p:ext uri="{BB962C8B-B14F-4D97-AF65-F5344CB8AC3E}">
        <p14:creationId xmlns:p14="http://schemas.microsoft.com/office/powerpoint/2010/main" val="342696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Updated: May 14, 2018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new requirements of ESSA to both differentiate all schools annually and to include a metric of school quality and student success, the department created a framework for school accountability that aligns with state goals and priorities. The school accountability framework builds off the district model and provides multiple measures to capture the range of ways schools serve our students. </a:t>
            </a:r>
          </a:p>
          <a:p>
            <a:r>
              <a:rPr lang="en-US" sz="1200" b="1" kern="1200" dirty="0">
                <a:solidFill>
                  <a:schemeClr val="tx1"/>
                </a:solidFill>
                <a:effectLst/>
                <a:latin typeface="+mn-lt"/>
                <a:ea typeface="+mn-ea"/>
                <a:cs typeface="+mn-cs"/>
              </a:rPr>
              <a:t>Guiding Principles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principles have guided the creation and revision of the school accountability framework: </a:t>
            </a:r>
          </a:p>
          <a:p>
            <a:r>
              <a:rPr lang="en-US" sz="1200" b="1" kern="1200" dirty="0">
                <a:solidFill>
                  <a:schemeClr val="tx1"/>
                </a:solidFill>
                <a:effectLst/>
                <a:latin typeface="+mn-lt"/>
                <a:ea typeface="+mn-ea"/>
                <a:cs typeface="+mn-cs"/>
              </a:rPr>
              <a:t>Poverty is Not Destiny: </a:t>
            </a:r>
            <a:r>
              <a:rPr lang="en-US" sz="1200" kern="1200" dirty="0">
                <a:solidFill>
                  <a:schemeClr val="tx1"/>
                </a:solidFill>
                <a:effectLst/>
                <a:latin typeface="+mn-lt"/>
                <a:ea typeface="+mn-ea"/>
                <a:cs typeface="+mn-cs"/>
              </a:rPr>
              <a:t>All schools should be able to achieve the highest designation if high performing and meeting growth expectations or if making extraordinary achievement gains for all students. </a:t>
            </a:r>
          </a:p>
          <a:p>
            <a:r>
              <a:rPr lang="en-US" sz="1200" b="1" kern="1200" dirty="0">
                <a:solidFill>
                  <a:schemeClr val="tx1"/>
                </a:solidFill>
                <a:effectLst/>
                <a:latin typeface="+mn-lt"/>
                <a:ea typeface="+mn-ea"/>
                <a:cs typeface="+mn-cs"/>
              </a:rPr>
              <a:t>All Means All: </a:t>
            </a:r>
            <a:r>
              <a:rPr lang="en-US" sz="1200" kern="1200" dirty="0">
                <a:solidFill>
                  <a:schemeClr val="tx1"/>
                </a:solidFill>
                <a:effectLst/>
                <a:latin typeface="+mn-lt"/>
                <a:ea typeface="+mn-ea"/>
                <a:cs typeface="+mn-cs"/>
              </a:rPr>
              <a:t>Each indicator should be evaluated by subgroup, and subgroup performance should have a significant impact on overall school designation. </a:t>
            </a:r>
          </a:p>
          <a:p>
            <a:r>
              <a:rPr lang="en-US" sz="1200" b="1" kern="1200" dirty="0">
                <a:solidFill>
                  <a:schemeClr val="tx1"/>
                </a:solidFill>
                <a:effectLst/>
                <a:latin typeface="+mn-lt"/>
                <a:ea typeface="+mn-ea"/>
                <a:cs typeface="+mn-cs"/>
              </a:rPr>
              <a:t>All Growth Matters: </a:t>
            </a:r>
            <a:r>
              <a:rPr lang="en-US" sz="1200" kern="1200" dirty="0">
                <a:solidFill>
                  <a:schemeClr val="tx1"/>
                </a:solidFill>
                <a:effectLst/>
                <a:latin typeface="+mn-lt"/>
                <a:ea typeface="+mn-ea"/>
                <a:cs typeface="+mn-cs"/>
              </a:rPr>
              <a:t>Each indicator should have multiple levels performance that differentiate and reward a school’s progress (both achievement and TVAAS). High achievement alone, in the absence of expected growth, will not earn the highest designation. </a:t>
            </a:r>
          </a:p>
          <a:p>
            <a:r>
              <a:rPr lang="en-US" sz="1200" b="1" kern="1200" dirty="0">
                <a:solidFill>
                  <a:schemeClr val="tx1"/>
                </a:solidFill>
                <a:effectLst/>
                <a:latin typeface="+mn-lt"/>
                <a:ea typeface="+mn-ea"/>
                <a:cs typeface="+mn-cs"/>
              </a:rPr>
              <a:t>Alignment: </a:t>
            </a:r>
            <a:r>
              <a:rPr lang="en-US" sz="1200" kern="1200" dirty="0">
                <a:solidFill>
                  <a:schemeClr val="tx1"/>
                </a:solidFill>
                <a:effectLst/>
                <a:latin typeface="+mn-lt"/>
                <a:ea typeface="+mn-ea"/>
                <a:cs typeface="+mn-cs"/>
              </a:rPr>
              <a:t>Model should allow for weighting of indicators according to state goals and priorities, as well addressing ESSA annual school identification requirements. </a:t>
            </a:r>
          </a:p>
          <a:p>
            <a:r>
              <a:rPr lang="en-US" sz="1200" b="1" kern="1200" dirty="0">
                <a:solidFill>
                  <a:schemeClr val="tx1"/>
                </a:solidFill>
                <a:effectLst/>
                <a:latin typeface="+mn-lt"/>
                <a:ea typeface="+mn-ea"/>
                <a:cs typeface="+mn-cs"/>
              </a:rPr>
              <a:t>Transparency: </a:t>
            </a:r>
            <a:r>
              <a:rPr lang="en-US" sz="1200" kern="1200" dirty="0">
                <a:solidFill>
                  <a:schemeClr val="tx1"/>
                </a:solidFill>
                <a:effectLst/>
                <a:latin typeface="+mn-lt"/>
                <a:ea typeface="+mn-ea"/>
                <a:cs typeface="+mn-cs"/>
              </a:rPr>
              <a:t>Each school should receive a designation on multiple indicators that show how the overall summative designation was determined.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t>
            </a:r>
            <a:r>
              <a:rPr lang="en-US" sz="1200" i="1" u="sng" kern="1200" dirty="0">
                <a:solidFill>
                  <a:schemeClr val="tx1"/>
                </a:solidFill>
                <a:effectLst/>
                <a:latin typeface="+mn-lt"/>
                <a:ea typeface="+mn-ea"/>
                <a:cs typeface="+mn-cs"/>
              </a:rPr>
              <a:t>erformance Areas and Pathways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Grade 3-5 Success Rate </a:t>
            </a:r>
            <a:r>
              <a:rPr lang="en-US" sz="1200" kern="1200" dirty="0">
                <a:solidFill>
                  <a:schemeClr val="tx1"/>
                </a:solidFill>
                <a:effectLst/>
                <a:latin typeface="+mn-lt"/>
                <a:ea typeface="+mn-ea"/>
                <a:cs typeface="+mn-cs"/>
              </a:rPr>
              <a:t>-TCAP data, including math, English language arts, and science (grade 5 only) Grades 3 and 4 science will not be included in the 2018 success rates as these tests were shortened and do not yield performance level data.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Grade 6-8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Grade 9-12 Success Rate </a:t>
            </a:r>
            <a:r>
              <a:rPr lang="en-US" sz="1200" kern="1200" dirty="0">
                <a:solidFill>
                  <a:schemeClr val="tx1"/>
                </a:solidFill>
                <a:effectLst/>
                <a:latin typeface="+mn-lt"/>
                <a:ea typeface="+mn-ea"/>
                <a:cs typeface="+mn-cs"/>
              </a:rPr>
              <a:t>-TCAP data, including math, English language arts, and science </a:t>
            </a:r>
          </a:p>
          <a:p>
            <a:r>
              <a:rPr lang="en-US" sz="1200" kern="1200" dirty="0">
                <a:solidFill>
                  <a:schemeClr val="tx1"/>
                </a:solidFill>
                <a:effectLst/>
                <a:latin typeface="+mn-lt"/>
                <a:ea typeface="+mn-ea"/>
                <a:cs typeface="+mn-cs"/>
              </a:rPr>
              <a:t>For grade band success rates, the absolute performance pathway is the number of students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while the AMO target pathway is the target set to reduce the percent of students who are not scoring </a:t>
            </a:r>
            <a:r>
              <a:rPr lang="en-US" sz="1200" i="1" kern="1200" dirty="0">
                <a:solidFill>
                  <a:schemeClr val="tx1"/>
                </a:solidFill>
                <a:effectLst/>
                <a:latin typeface="+mn-lt"/>
                <a:ea typeface="+mn-ea"/>
                <a:cs typeface="+mn-cs"/>
              </a:rPr>
              <a:t>on track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mastered </a:t>
            </a:r>
            <a:r>
              <a:rPr lang="en-US" sz="1200" kern="1200" dirty="0">
                <a:solidFill>
                  <a:schemeClr val="tx1"/>
                </a:solidFill>
                <a:effectLst/>
                <a:latin typeface="+mn-lt"/>
                <a:ea typeface="+mn-ea"/>
                <a:cs typeface="+mn-cs"/>
              </a:rPr>
              <a:t>for all subjects in the applicable grade band. Additionally, for grade band success rates, the value-added pathway is the TVAAS composite in the applicable grade band.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Graduation rate </a:t>
            </a:r>
            <a:r>
              <a:rPr lang="en-US" sz="1200" kern="1200" dirty="0">
                <a:solidFill>
                  <a:schemeClr val="tx1"/>
                </a:solidFill>
                <a:effectLst/>
                <a:latin typeface="+mn-lt"/>
                <a:ea typeface="+mn-ea"/>
                <a:cs typeface="+mn-cs"/>
              </a:rPr>
              <a:t> The absolute performance pathway measures the percent of students in a graduation cohort who graduated within four years and one summer.  The AMO target pathway is a target to increase the percent of students who graduate within four years and a summer. </a:t>
            </a:r>
          </a:p>
          <a:p>
            <a:r>
              <a:rPr lang="en-US" sz="1200" kern="1200" dirty="0">
                <a:solidFill>
                  <a:schemeClr val="tx1"/>
                </a:solidFill>
                <a:effectLst/>
                <a:latin typeface="+mn-lt"/>
                <a:ea typeface="+mn-ea"/>
                <a:cs typeface="+mn-cs"/>
              </a:rPr>
              <a:t> The value-added pathway is a student-level comparison that measures the percent of students meeting the </a:t>
            </a:r>
            <a:r>
              <a:rPr lang="en-US" sz="1200" b="1" i="1" kern="1200" dirty="0">
                <a:solidFill>
                  <a:schemeClr val="tx1"/>
                </a:solidFill>
                <a:effectLst/>
                <a:latin typeface="+mn-lt"/>
                <a:ea typeface="+mn-ea"/>
                <a:cs typeface="+mn-cs"/>
              </a:rPr>
              <a:t>Ready Graduate </a:t>
            </a:r>
            <a:r>
              <a:rPr lang="en-US" sz="1200" kern="1200" dirty="0">
                <a:solidFill>
                  <a:schemeClr val="tx1"/>
                </a:solidFill>
                <a:effectLst/>
                <a:latin typeface="+mn-lt"/>
                <a:ea typeface="+mn-ea"/>
                <a:cs typeface="+mn-cs"/>
              </a:rPr>
              <a:t>criteria. The growth expectation will be set based on the state-level performance. </a:t>
            </a:r>
            <a:endParaRPr lang="en-US" dirty="0"/>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Chronically out of school </a:t>
            </a:r>
            <a:r>
              <a:rPr lang="en-US" sz="1200" kern="1200" dirty="0">
                <a:solidFill>
                  <a:schemeClr val="tx1"/>
                </a:solidFill>
                <a:effectLst/>
                <a:latin typeface="+mn-lt"/>
                <a:ea typeface="+mn-ea"/>
                <a:cs typeface="+mn-cs"/>
              </a:rPr>
              <a:t> The absolute performance pathway measures the percent of students who are chronically out of school.  The AMO target is a cohort-level comparison target to reduce the percent of students who are </a:t>
            </a:r>
          </a:p>
          <a:p>
            <a:r>
              <a:rPr lang="en-US" sz="1200" kern="1200" dirty="0">
                <a:solidFill>
                  <a:schemeClr val="tx1"/>
                </a:solidFill>
                <a:effectLst/>
                <a:latin typeface="+mn-lt"/>
                <a:ea typeface="+mn-ea"/>
                <a:cs typeface="+mn-cs"/>
              </a:rPr>
              <a:t>chronically out of school. </a:t>
            </a:r>
          </a:p>
          <a:p>
            <a:r>
              <a:rPr lang="en-US" sz="1200" kern="1200" dirty="0">
                <a:solidFill>
                  <a:schemeClr val="tx1"/>
                </a:solidFill>
                <a:effectLst/>
                <a:latin typeface="+mn-lt"/>
                <a:ea typeface="+mn-ea"/>
                <a:cs typeface="+mn-cs"/>
              </a:rPr>
              <a:t> The value-added pathway is a student-level comparison to measure reduction in chronic absenteeism for students who were chronically absent in the prior year, setting a growth expectation based on state-level performance versus the prior year. </a:t>
            </a:r>
          </a:p>
          <a:p>
            <a:r>
              <a:rPr lang="en-US" sz="1200" kern="1200" dirty="0">
                <a:solidFill>
                  <a:schemeClr val="tx1"/>
                </a:solidFill>
                <a:effectLst/>
                <a:latin typeface="+mn-lt"/>
                <a:ea typeface="+mn-ea"/>
                <a:cs typeface="+mn-cs"/>
              </a:rPr>
              <a:t>6. </a:t>
            </a:r>
            <a:r>
              <a:rPr lang="en-US" sz="1200" b="1" kern="1200" dirty="0">
                <a:solidFill>
                  <a:schemeClr val="tx1"/>
                </a:solidFill>
                <a:effectLst/>
                <a:latin typeface="+mn-lt"/>
                <a:ea typeface="+mn-ea"/>
                <a:cs typeface="+mn-cs"/>
              </a:rPr>
              <a:t>English Language Proficiency Assessment (WIDA ACCESS) </a:t>
            </a:r>
            <a:r>
              <a:rPr lang="en-US" sz="1200" kern="1200" dirty="0">
                <a:solidFill>
                  <a:schemeClr val="tx1"/>
                </a:solidFill>
                <a:effectLst/>
                <a:latin typeface="+mn-lt"/>
                <a:ea typeface="+mn-ea"/>
                <a:cs typeface="+mn-cs"/>
              </a:rPr>
              <a:t> The absolute performance pathway measures the percent of English learners who meet differentiated growth standards or exit on WIDA ACCESS.  The AMO target is a target to increase the percent of English learners who meet differentiated growth standards or exit on WIDA ACCESS. </a:t>
            </a:r>
          </a:p>
          <a:p>
            <a:r>
              <a:rPr lang="en-US" sz="1200" kern="1200" dirty="0">
                <a:solidFill>
                  <a:schemeClr val="tx1"/>
                </a:solidFill>
                <a:effectLst/>
                <a:latin typeface="+mn-lt"/>
                <a:ea typeface="+mn-ea"/>
                <a:cs typeface="+mn-cs"/>
              </a:rPr>
              <a:t> The value-added pathway is a student-level metric based on the percent of students who recently exited ESL service (T1-T4) scoring on track/mastered on the </a:t>
            </a:r>
            <a:r>
              <a:rPr lang="en-US" sz="1200" kern="1200" dirty="0" err="1">
                <a:solidFill>
                  <a:schemeClr val="tx1"/>
                </a:solidFill>
                <a:effectLst/>
                <a:latin typeface="+mn-lt"/>
                <a:ea typeface="+mn-ea"/>
                <a:cs typeface="+mn-cs"/>
              </a:rPr>
              <a:t>TNReady</a:t>
            </a:r>
            <a:r>
              <a:rPr lang="en-US" sz="1200" kern="1200" dirty="0">
                <a:solidFill>
                  <a:schemeClr val="tx1"/>
                </a:solidFill>
                <a:effectLst/>
                <a:latin typeface="+mn-lt"/>
                <a:ea typeface="+mn-ea"/>
                <a:cs typeface="+mn-cs"/>
              </a:rPr>
              <a:t> ELA assessment in the current year.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9</a:t>
            </a:fld>
            <a:endParaRPr lang="en-US"/>
          </a:p>
        </p:txBody>
      </p:sp>
    </p:spTree>
    <p:extLst>
      <p:ext uri="{BB962C8B-B14F-4D97-AF65-F5344CB8AC3E}">
        <p14:creationId xmlns:p14="http://schemas.microsoft.com/office/powerpoint/2010/main" val="148022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7C6E4-D719-1C47-BCE8-49A3C3CB480D}" type="slidenum">
              <a:rPr lang="en-US" smtClean="0"/>
              <a:t>10</a:t>
            </a:fld>
            <a:endParaRPr lang="en-US"/>
          </a:p>
        </p:txBody>
      </p:sp>
    </p:spTree>
    <p:extLst>
      <p:ext uri="{BB962C8B-B14F-4D97-AF65-F5344CB8AC3E}">
        <p14:creationId xmlns:p14="http://schemas.microsoft.com/office/powerpoint/2010/main" val="298278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From TDOE:</a:t>
            </a:r>
          </a:p>
          <a:p>
            <a:r>
              <a:rPr lang="en-US" sz="1200" b="1" i="0" kern="1200" dirty="0">
                <a:solidFill>
                  <a:schemeClr val="tx1"/>
                </a:solidFill>
                <a:effectLst/>
                <a:latin typeface="+mn-lt"/>
                <a:ea typeface="+mn-ea"/>
                <a:cs typeface="+mn-cs"/>
              </a:rPr>
              <a:t>It is now understood that the issues we experienced in spring 2018 were the result of unauthorized changes or new features that were not part of </a:t>
            </a:r>
            <a:r>
              <a:rPr lang="en-US" sz="1200" b="1" i="0" kern="1200" dirty="0" err="1">
                <a:solidFill>
                  <a:schemeClr val="tx1"/>
                </a:solidFill>
                <a:effectLst/>
                <a:latin typeface="+mn-lt"/>
                <a:ea typeface="+mn-ea"/>
                <a:cs typeface="+mn-cs"/>
              </a:rPr>
              <a:t>Tennessees</a:t>
            </a:r>
            <a:r>
              <a:rPr lang="en-US" sz="1200" b="1" i="0" kern="1200" dirty="0">
                <a:solidFill>
                  <a:schemeClr val="tx1"/>
                </a:solidFill>
                <a:effectLst/>
                <a:latin typeface="+mn-lt"/>
                <a:ea typeface="+mn-ea"/>
                <a:cs typeface="+mn-cs"/>
              </a:rPr>
              <a:t> three previous online </a:t>
            </a:r>
            <a:r>
              <a:rPr lang="en-US" sz="1200" b="1" i="0" kern="1200" dirty="0" err="1">
                <a:solidFill>
                  <a:schemeClr val="tx1"/>
                </a:solidFill>
                <a:effectLst/>
                <a:latin typeface="+mn-lt"/>
                <a:ea typeface="+mn-ea"/>
                <a:cs typeface="+mn-cs"/>
              </a:rPr>
              <a:t>TNReady</a:t>
            </a:r>
            <a:r>
              <a:rPr lang="en-US" sz="1200" b="1" i="0" kern="1200" dirty="0">
                <a:solidFill>
                  <a:schemeClr val="tx1"/>
                </a:solidFill>
                <a:effectLst/>
                <a:latin typeface="+mn-lt"/>
                <a:ea typeface="+mn-ea"/>
                <a:cs typeface="+mn-cs"/>
              </a:rPr>
              <a:t> administrations. </a:t>
            </a:r>
            <a:r>
              <a:rPr lang="en-US" sz="1200" b="0" i="0" kern="1200" dirty="0">
                <a:solidFill>
                  <a:schemeClr val="tx1"/>
                </a:solidFill>
                <a:effectLst/>
                <a:latin typeface="+mn-lt"/>
                <a:ea typeface="+mn-ea"/>
                <a:cs typeface="+mn-cs"/>
              </a:rPr>
              <a:t>TDOE believes if Questar had fully tested these additions or not made them at all, the issues would have been resolved prior to the testing window. As a result, the department has fully penalized the vendor and assessed maximum damages per the contract at $2.5 million. Additionally, TDOE moved all of the test design and development work to ETS and are completing a contract amendment with Questar to continue to clarify expectations.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As a result of these experiences, TDOE believes</a:t>
            </a:r>
            <a:r>
              <a:rPr lang="en-US" sz="1200" b="1" i="0" kern="1200" dirty="0">
                <a:solidFill>
                  <a:schemeClr val="tx1"/>
                </a:solidFill>
                <a:effectLst/>
                <a:latin typeface="+mn-lt"/>
                <a:ea typeface="+mn-ea"/>
                <a:cs typeface="+mn-cs"/>
              </a:rPr>
              <a:t> it is time for a new Request for Proposals (RFP) process</a:t>
            </a:r>
            <a:r>
              <a:rPr lang="en-US" sz="1200" b="0" i="0" kern="1200" dirty="0">
                <a:solidFill>
                  <a:schemeClr val="tx1"/>
                </a:solidFill>
                <a:effectLst/>
                <a:latin typeface="+mn-lt"/>
                <a:ea typeface="+mn-ea"/>
                <a:cs typeface="+mn-cs"/>
              </a:rPr>
              <a:t> and will be releasing a new RFP this fall to invite new vendors to apply to support the delivery and reporting for our state’s assessment program in 2019-20. To this end, the Governor’s office will announce a new process to engage the public in providing feedback on the goals, priorities, and logistics of the testing program that can inform the RFP and vendor selection. This will also include an opportunity for a team his office assembles to have full access to the assessment design and delivery process as they lead the feedback process and provide advice. </a:t>
            </a:r>
          </a:p>
          <a:p>
            <a:endParaRPr lang="en-US" dirty="0"/>
          </a:p>
        </p:txBody>
      </p:sp>
      <p:sp>
        <p:nvSpPr>
          <p:cNvPr id="4" name="Slide Number Placeholder 3"/>
          <p:cNvSpPr>
            <a:spLocks noGrp="1"/>
          </p:cNvSpPr>
          <p:nvPr>
            <p:ph type="sldNum" sz="quarter" idx="5"/>
          </p:nvPr>
        </p:nvSpPr>
        <p:spPr/>
        <p:txBody>
          <a:bodyPr/>
          <a:lstStyle/>
          <a:p>
            <a:fld id="{7593C194-3785-C245-8E37-45AE517942BE}" type="slidenum">
              <a:rPr lang="en-US" smtClean="0"/>
              <a:t>17</a:t>
            </a:fld>
            <a:endParaRPr lang="en-US"/>
          </a:p>
        </p:txBody>
      </p:sp>
    </p:spTree>
    <p:extLst>
      <p:ext uri="{BB962C8B-B14F-4D97-AF65-F5344CB8AC3E}">
        <p14:creationId xmlns:p14="http://schemas.microsoft.com/office/powerpoint/2010/main" val="186037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750" y="3375705"/>
            <a:ext cx="6825341" cy="2387600"/>
          </a:xfrm>
        </p:spPr>
        <p:txBody>
          <a:bodyPr anchor="b"/>
          <a:lstStyle>
            <a:lvl1pPr algn="l">
              <a:defRPr sz="6000"/>
            </a:lvl1pPr>
          </a:lstStyle>
          <a:p>
            <a:r>
              <a:rPr lang="en-US" dirty="0"/>
              <a:t>Click to edit Master title style</a:t>
            </a:r>
          </a:p>
        </p:txBody>
      </p:sp>
    </p:spTree>
    <p:extLst>
      <p:ext uri="{BB962C8B-B14F-4D97-AF65-F5344CB8AC3E}">
        <p14:creationId xmlns:p14="http://schemas.microsoft.com/office/powerpoint/2010/main" val="360854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93E-5834-1549-9FC1-398F4E6ECE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8E34-DEEB-344D-A3B5-9DBD716A03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EDCDE-FB13-EF42-BB45-90701418F3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5406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7E4C-7248-8040-95C4-BBAD8ACE38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F65A6B-C97C-9548-B7CB-6FC252EE6A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28C70-A84A-C44D-BC30-C696856194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2726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6F11-7F3C-A947-BF4C-B82C05A79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B9933-14FE-DD44-BDD6-A321D317D5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36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7CD05-50B0-7048-88E0-4CFC8CF6B4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86A16-347D-4A48-96A9-20A9B06F293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9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B05E-B0A6-A64C-A9BA-942E485A7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9461D-DC30-C342-AD73-BADCA5D40B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F324-F5C4-564A-A8B2-74157F5A851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C5B4861-5FC2-C049-985D-64012FEE3B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969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B05E-B0A6-A64C-A9BA-942E485A7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9461D-DC30-C342-AD73-BADCA5D40B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50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D795-89B2-6C49-B2B8-E585EFF103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9CD90-E303-5D45-87CB-BBD7C1AF876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869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E98B-2645-8048-BC84-82B4AAF3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EFE06-CDBA-8944-BD24-7255671E434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85BC6-A51B-F444-AC8F-97F03DE461D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52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B273-3BE0-514F-8703-5DEF8530BB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46339-8F18-4D47-BD91-024784E522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79615-612A-704D-B47F-80FCE2F44A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39BF-15DD-A148-9760-DCC756BC76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8B826-000C-EA4B-B495-B223B8CB9ED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54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E7CA-A388-8044-A87F-2931763559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238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059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A70158E-83F2-354D-8426-7C0161EAB5DB}"/>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65806059"/>
      </p:ext>
    </p:extLst>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0857-44D6-C64B-B8BC-C010780BFE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CC7AA-B57F-7340-94FF-6C48B63A01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760A83-986F-6B4E-B2B4-41B86EC79B6E}"/>
              </a:ext>
            </a:extLst>
          </p:cNvPr>
          <p:cNvPicPr>
            <a:picLocks noChangeAspect="1"/>
          </p:cNvPicPr>
          <p:nvPr userDrawn="1"/>
        </p:nvPicPr>
        <p:blipFill>
          <a:blip r:embed="rId13"/>
          <a:stretch>
            <a:fillRect/>
          </a:stretch>
        </p:blipFill>
        <p:spPr>
          <a:xfrm>
            <a:off x="0" y="267783"/>
            <a:ext cx="9144000" cy="6858000"/>
          </a:xfrm>
          <a:prstGeom prst="rect">
            <a:avLst/>
          </a:prstGeom>
        </p:spPr>
      </p:pic>
    </p:spTree>
    <p:extLst>
      <p:ext uri="{BB962C8B-B14F-4D97-AF65-F5344CB8AC3E}">
        <p14:creationId xmlns:p14="http://schemas.microsoft.com/office/powerpoint/2010/main" val="1743919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BA2-F918-C642-9EC8-418A94BFCC16}"/>
              </a:ext>
            </a:extLst>
          </p:cNvPr>
          <p:cNvSpPr>
            <a:spLocks noGrp="1"/>
          </p:cNvSpPr>
          <p:nvPr>
            <p:ph type="ctrTitle"/>
          </p:nvPr>
        </p:nvSpPr>
        <p:spPr>
          <a:xfrm>
            <a:off x="331596" y="3667648"/>
            <a:ext cx="7827665" cy="1768511"/>
          </a:xfrm>
        </p:spPr>
        <p:txBody>
          <a:bodyPr>
            <a:noAutofit/>
          </a:bodyPr>
          <a:lstStyle/>
          <a:p>
            <a:pPr algn="ctr"/>
            <a:r>
              <a:rPr lang="en-US" sz="3600" dirty="0"/>
              <a:t>Every Student Succeeds Act (ESSA)</a:t>
            </a:r>
            <a:br>
              <a:rPr lang="en-US" sz="3600" dirty="0"/>
            </a:br>
            <a:r>
              <a:rPr lang="en-US" sz="3600" dirty="0"/>
              <a:t>Accountability Data for 2017-18</a:t>
            </a:r>
          </a:p>
        </p:txBody>
      </p:sp>
    </p:spTree>
    <p:extLst>
      <p:ext uri="{BB962C8B-B14F-4D97-AF65-F5344CB8AC3E}">
        <p14:creationId xmlns:p14="http://schemas.microsoft.com/office/powerpoint/2010/main" val="363393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04788" y="271305"/>
            <a:ext cx="8734425" cy="2373297"/>
          </a:xfrm>
          <a:prstGeom prst="rect">
            <a:avLst/>
          </a:prstGeom>
        </p:spPr>
      </p:pic>
      <p:pic>
        <p:nvPicPr>
          <p:cNvPr id="5" name="Picture 4"/>
          <p:cNvPicPr>
            <a:picLocks noChangeAspect="1"/>
          </p:cNvPicPr>
          <p:nvPr/>
        </p:nvPicPr>
        <p:blipFill>
          <a:blip r:embed="rId5"/>
          <a:stretch>
            <a:fillRect/>
          </a:stretch>
        </p:blipFill>
        <p:spPr>
          <a:xfrm>
            <a:off x="85725" y="2798888"/>
            <a:ext cx="9058275" cy="2962275"/>
          </a:xfrm>
          <a:prstGeom prst="rect">
            <a:avLst/>
          </a:prstGeom>
        </p:spPr>
      </p:pic>
    </p:spTree>
    <p:extLst>
      <p:ext uri="{BB962C8B-B14F-4D97-AF65-F5344CB8AC3E}">
        <p14:creationId xmlns:p14="http://schemas.microsoft.com/office/powerpoint/2010/main" val="286808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5"/>
            <a:ext cx="7886700" cy="559322"/>
          </a:xfrm>
        </p:spPr>
        <p:txBody>
          <a:bodyPr>
            <a:normAutofit/>
          </a:bodyPr>
          <a:lstStyle/>
          <a:p>
            <a:pPr algn="ctr"/>
            <a:r>
              <a:rPr lang="en-US" sz="3200" dirty="0"/>
              <a:t>District Designation 2017-18</a:t>
            </a:r>
          </a:p>
        </p:txBody>
      </p:sp>
      <p:pic>
        <p:nvPicPr>
          <p:cNvPr id="5" name="Picture 4">
            <a:extLst>
              <a:ext uri="{FF2B5EF4-FFF2-40B4-BE49-F238E27FC236}">
                <a16:creationId xmlns:a16="http://schemas.microsoft.com/office/drawing/2014/main" id="{32CC39B2-DE22-2444-A53D-4B14555D8FBC}"/>
              </a:ext>
            </a:extLst>
          </p:cNvPr>
          <p:cNvPicPr>
            <a:picLocks noChangeAspect="1"/>
          </p:cNvPicPr>
          <p:nvPr/>
        </p:nvPicPr>
        <p:blipFill>
          <a:blip r:embed="rId2"/>
          <a:stretch>
            <a:fillRect/>
          </a:stretch>
        </p:blipFill>
        <p:spPr>
          <a:xfrm>
            <a:off x="735496" y="1789229"/>
            <a:ext cx="7881730" cy="4188948"/>
          </a:xfrm>
          <a:prstGeom prst="rect">
            <a:avLst/>
          </a:prstGeom>
        </p:spPr>
      </p:pic>
      <p:sp>
        <p:nvSpPr>
          <p:cNvPr id="6" name="TextBox 5">
            <a:extLst>
              <a:ext uri="{FF2B5EF4-FFF2-40B4-BE49-F238E27FC236}">
                <a16:creationId xmlns:a16="http://schemas.microsoft.com/office/drawing/2014/main" id="{7A15630F-4A7E-C64C-A384-88044FFD7F35}"/>
              </a:ext>
            </a:extLst>
          </p:cNvPr>
          <p:cNvSpPr txBox="1"/>
          <p:nvPr/>
        </p:nvSpPr>
        <p:spPr>
          <a:xfrm>
            <a:off x="735496" y="1083365"/>
            <a:ext cx="7779854" cy="369332"/>
          </a:xfrm>
          <a:prstGeom prst="rect">
            <a:avLst/>
          </a:prstGeom>
          <a:noFill/>
        </p:spPr>
        <p:txBody>
          <a:bodyPr wrap="square" rtlCol="0">
            <a:spAutoFit/>
          </a:bodyPr>
          <a:lstStyle/>
          <a:p>
            <a:pPr algn="ctr"/>
            <a:r>
              <a:rPr lang="en-US" dirty="0"/>
              <a:t>There are four steps to calculate districts’ determinations.</a:t>
            </a:r>
          </a:p>
        </p:txBody>
      </p:sp>
    </p:spTree>
    <p:extLst>
      <p:ext uri="{BB962C8B-B14F-4D97-AF65-F5344CB8AC3E}">
        <p14:creationId xmlns:p14="http://schemas.microsoft.com/office/powerpoint/2010/main" val="65329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5"/>
            <a:ext cx="7886700" cy="559322"/>
          </a:xfrm>
        </p:spPr>
        <p:txBody>
          <a:bodyPr>
            <a:normAutofit/>
          </a:bodyPr>
          <a:lstStyle/>
          <a:p>
            <a:pPr algn="ctr"/>
            <a:r>
              <a:rPr lang="en-US" sz="3200" dirty="0"/>
              <a:t>District Designation 2017-18</a:t>
            </a:r>
          </a:p>
        </p:txBody>
      </p:sp>
      <p:sp>
        <p:nvSpPr>
          <p:cNvPr id="6" name="TextBox 5">
            <a:extLst>
              <a:ext uri="{FF2B5EF4-FFF2-40B4-BE49-F238E27FC236}">
                <a16:creationId xmlns:a16="http://schemas.microsoft.com/office/drawing/2014/main" id="{7A15630F-4A7E-C64C-A384-88044FFD7F35}"/>
              </a:ext>
            </a:extLst>
          </p:cNvPr>
          <p:cNvSpPr txBox="1"/>
          <p:nvPr/>
        </p:nvSpPr>
        <p:spPr>
          <a:xfrm>
            <a:off x="628650" y="2972323"/>
            <a:ext cx="7552824"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There are six accountability target areas.</a:t>
            </a:r>
          </a:p>
          <a:p>
            <a:r>
              <a:rPr lang="en-US" sz="1600" dirty="0">
                <a:latin typeface="Arial" panose="020B0604020202020204" pitchFamily="34" charset="0"/>
                <a:cs typeface="Arial" panose="020B0604020202020204" pitchFamily="34" charset="0"/>
              </a:rPr>
              <a:t>	Success rates include ELA, math, science, and ACT composite</a:t>
            </a:r>
          </a:p>
          <a:p>
            <a:r>
              <a:rPr lang="en-US" sz="1600" dirty="0">
                <a:latin typeface="Arial" panose="020B0604020202020204" pitchFamily="34" charset="0"/>
                <a:cs typeface="Arial" panose="020B0604020202020204" pitchFamily="34" charset="0"/>
              </a:rPr>
              <a:t>	201718 calculations for science does NOT include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and 4</a:t>
            </a:r>
            <a:r>
              <a:rPr lang="en-US" sz="1600" baseline="30000" dirty="0">
                <a:latin typeface="Arial" panose="020B0604020202020204" pitchFamily="34" charset="0"/>
                <a:cs typeface="Arial" panose="020B0604020202020204" pitchFamily="34" charset="0"/>
              </a:rPr>
              <a:t>th</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Each accountability area has three pathways</a:t>
            </a:r>
          </a:p>
          <a:p>
            <a:r>
              <a:rPr lang="en-US" sz="1600" dirty="0">
                <a:latin typeface="Arial" panose="020B0604020202020204" pitchFamily="34" charset="0"/>
                <a:cs typeface="Arial" panose="020B0604020202020204" pitchFamily="34" charset="0"/>
              </a:rPr>
              <a:t>	Annual Measurable Objective (AMO) </a:t>
            </a:r>
          </a:p>
          <a:p>
            <a:r>
              <a:rPr lang="en-US" sz="1600" dirty="0">
                <a:latin typeface="Arial" panose="020B0604020202020204" pitchFamily="34" charset="0"/>
                <a:cs typeface="Arial" panose="020B0604020202020204" pitchFamily="34" charset="0"/>
              </a:rPr>
              <a:t>		Target for objective</a:t>
            </a:r>
          </a:p>
          <a:p>
            <a:r>
              <a:rPr lang="en-US" sz="1600" dirty="0">
                <a:latin typeface="Arial" panose="020B0604020202020204" pitchFamily="34" charset="0"/>
                <a:cs typeface="Arial" panose="020B0604020202020204" pitchFamily="34" charset="0"/>
              </a:rPr>
              <a:t>	Absolute Performance</a:t>
            </a:r>
          </a:p>
          <a:p>
            <a:r>
              <a:rPr lang="en-US" sz="1600" dirty="0">
                <a:latin typeface="Arial" panose="020B0604020202020204" pitchFamily="34" charset="0"/>
                <a:cs typeface="Arial" panose="020B0604020202020204" pitchFamily="34" charset="0"/>
              </a:rPr>
              <a:t>		Actual percent meeting target</a:t>
            </a:r>
          </a:p>
          <a:p>
            <a:r>
              <a:rPr lang="en-US" sz="1600" dirty="0">
                <a:latin typeface="Arial" panose="020B0604020202020204" pitchFamily="34" charset="0"/>
                <a:cs typeface="Arial" panose="020B0604020202020204" pitchFamily="34" charset="0"/>
              </a:rPr>
              <a:t>	Value-added</a:t>
            </a:r>
          </a:p>
          <a:p>
            <a:r>
              <a:rPr lang="en-US" sz="1600" dirty="0">
                <a:latin typeface="Arial" panose="020B0604020202020204" pitchFamily="34" charset="0"/>
                <a:cs typeface="Arial" panose="020B0604020202020204" pitchFamily="34" charset="0"/>
              </a:rPr>
              <a:t>		Growth measure</a:t>
            </a:r>
          </a:p>
        </p:txBody>
      </p:sp>
      <p:pic>
        <p:nvPicPr>
          <p:cNvPr id="4" name="Picture 3">
            <a:extLst>
              <a:ext uri="{FF2B5EF4-FFF2-40B4-BE49-F238E27FC236}">
                <a16:creationId xmlns:a16="http://schemas.microsoft.com/office/drawing/2014/main" id="{2B605A5D-6D97-B941-9833-D17D6FF0780A}"/>
              </a:ext>
            </a:extLst>
          </p:cNvPr>
          <p:cNvPicPr>
            <a:picLocks noChangeAspect="1"/>
          </p:cNvPicPr>
          <p:nvPr/>
        </p:nvPicPr>
        <p:blipFill>
          <a:blip r:embed="rId2"/>
          <a:stretch>
            <a:fillRect/>
          </a:stretch>
        </p:blipFill>
        <p:spPr>
          <a:xfrm>
            <a:off x="1440324" y="656488"/>
            <a:ext cx="6559826" cy="2168195"/>
          </a:xfrm>
          <a:prstGeom prst="rect">
            <a:avLst/>
          </a:prstGeom>
        </p:spPr>
      </p:pic>
    </p:spTree>
    <p:extLst>
      <p:ext uri="{BB962C8B-B14F-4D97-AF65-F5344CB8AC3E}">
        <p14:creationId xmlns:p14="http://schemas.microsoft.com/office/powerpoint/2010/main" val="322312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4"/>
            <a:ext cx="7886700" cy="2014936"/>
          </a:xfrm>
        </p:spPr>
        <p:txBody>
          <a:bodyPr>
            <a:normAutofit/>
          </a:bodyPr>
          <a:lstStyle/>
          <a:p>
            <a:pPr algn="ctr"/>
            <a:r>
              <a:rPr lang="en-US" sz="3200" dirty="0"/>
              <a:t>District Designation 2017-18</a:t>
            </a:r>
            <a:br>
              <a:rPr lang="en-US" sz="3200" dirty="0"/>
            </a:br>
            <a:br>
              <a:rPr lang="en-US" sz="3200" dirty="0"/>
            </a:br>
            <a:r>
              <a:rPr lang="en-US" sz="3200" dirty="0"/>
              <a:t>CMCSS = Advancing</a:t>
            </a:r>
            <a:br>
              <a:rPr lang="en-US" sz="3200" dirty="0"/>
            </a:br>
            <a:endParaRPr lang="en-US" sz="3200" dirty="0"/>
          </a:p>
        </p:txBody>
      </p:sp>
      <p:graphicFrame>
        <p:nvGraphicFramePr>
          <p:cNvPr id="7" name="Table 6">
            <a:extLst>
              <a:ext uri="{FF2B5EF4-FFF2-40B4-BE49-F238E27FC236}">
                <a16:creationId xmlns:a16="http://schemas.microsoft.com/office/drawing/2014/main" id="{87418AAA-707B-CA47-91C4-E54057550F82}"/>
              </a:ext>
            </a:extLst>
          </p:cNvPr>
          <p:cNvGraphicFramePr>
            <a:graphicFrameLocks noGrp="1"/>
          </p:cNvGraphicFramePr>
          <p:nvPr>
            <p:extLst>
              <p:ext uri="{D42A27DB-BD31-4B8C-83A1-F6EECF244321}">
                <p14:modId xmlns:p14="http://schemas.microsoft.com/office/powerpoint/2010/main" val="3695390519"/>
              </p:ext>
            </p:extLst>
          </p:nvPr>
        </p:nvGraphicFramePr>
        <p:xfrm>
          <a:off x="1136650" y="2543859"/>
          <a:ext cx="6870700" cy="2999105"/>
        </p:xfrm>
        <a:graphic>
          <a:graphicData uri="http://schemas.openxmlformats.org/drawingml/2006/table">
            <a:tbl>
              <a:tblPr>
                <a:tableStyleId>{5C22544A-7EE6-4342-B048-85BDC9FD1C3A}</a:tableStyleId>
              </a:tblPr>
              <a:tblGrid>
                <a:gridCol w="1371712">
                  <a:extLst>
                    <a:ext uri="{9D8B030D-6E8A-4147-A177-3AD203B41FA5}">
                      <a16:colId xmlns:a16="http://schemas.microsoft.com/office/drawing/2014/main" val="432366001"/>
                    </a:ext>
                  </a:extLst>
                </a:gridCol>
                <a:gridCol w="1374747">
                  <a:extLst>
                    <a:ext uri="{9D8B030D-6E8A-4147-A177-3AD203B41FA5}">
                      <a16:colId xmlns:a16="http://schemas.microsoft.com/office/drawing/2014/main" val="501883873"/>
                    </a:ext>
                  </a:extLst>
                </a:gridCol>
                <a:gridCol w="1374747">
                  <a:extLst>
                    <a:ext uri="{9D8B030D-6E8A-4147-A177-3AD203B41FA5}">
                      <a16:colId xmlns:a16="http://schemas.microsoft.com/office/drawing/2014/main" val="2297328430"/>
                    </a:ext>
                  </a:extLst>
                </a:gridCol>
                <a:gridCol w="1374747">
                  <a:extLst>
                    <a:ext uri="{9D8B030D-6E8A-4147-A177-3AD203B41FA5}">
                      <a16:colId xmlns:a16="http://schemas.microsoft.com/office/drawing/2014/main" val="3872441319"/>
                    </a:ext>
                  </a:extLst>
                </a:gridCol>
                <a:gridCol w="1374747">
                  <a:extLst>
                    <a:ext uri="{9D8B030D-6E8A-4147-A177-3AD203B41FA5}">
                      <a16:colId xmlns:a16="http://schemas.microsoft.com/office/drawing/2014/main" val="2115433420"/>
                    </a:ext>
                  </a:extLst>
                </a:gridCol>
              </a:tblGrid>
              <a:tr h="215900">
                <a:tc>
                  <a:txBody>
                    <a:bodyPr/>
                    <a:lstStyle/>
                    <a:p>
                      <a:pPr algn="ctr" fontAlgn="b"/>
                      <a:r>
                        <a:rPr lang="en-US" sz="1200" u="none" strike="noStrike">
                          <a:effectLst/>
                        </a:rPr>
                        <a:t>Pathway</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Average</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Determination</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Overall Average</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Final Determination</a:t>
                      </a:r>
                      <a:endParaRPr lang="en-US"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91574316"/>
                  </a:ext>
                </a:extLst>
              </a:tr>
              <a:tr h="571500">
                <a:tc>
                  <a:txBody>
                    <a:bodyPr/>
                    <a:lstStyle/>
                    <a:p>
                      <a:pPr algn="ctr" fontAlgn="ctr"/>
                      <a:r>
                        <a:rPr lang="en-US" sz="1200" u="none" strike="noStrike">
                          <a:effectLst/>
                        </a:rPr>
                        <a:t>Achievement</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2.58</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Advancing</a:t>
                      </a:r>
                      <a:endParaRPr lang="en-US" sz="1200" b="0" i="0" u="none" strike="noStrike">
                        <a:solidFill>
                          <a:srgbClr val="000000"/>
                        </a:solidFill>
                        <a:effectLst/>
                        <a:latin typeface="Arial" panose="020B0604020202020204" pitchFamily="34" charset="0"/>
                      </a:endParaRPr>
                    </a:p>
                  </a:txBody>
                  <a:tcPr marL="9525" marR="9525" marT="9525" marB="0" anchor="ctr"/>
                </a:tc>
                <a:tc rowSpan="2">
                  <a:txBody>
                    <a:bodyPr/>
                    <a:lstStyle/>
                    <a:p>
                      <a:pPr algn="ctr" fontAlgn="ctr"/>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9525" marR="9525" marT="9525" marB="0" anchor="ctr"/>
                </a:tc>
                <a:tc rowSpan="2">
                  <a:txBody>
                    <a:bodyPr/>
                    <a:lstStyle/>
                    <a:p>
                      <a:pPr algn="ctr" fontAlgn="ctr"/>
                      <a:r>
                        <a:rPr lang="en-US" sz="1200" u="none" strike="noStrike">
                          <a:effectLst/>
                        </a:rPr>
                        <a:t>Advancing</a:t>
                      </a:r>
                      <a:endParaRPr lang="en-U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883831"/>
                  </a:ext>
                </a:extLst>
              </a:tr>
              <a:tr h="482600">
                <a:tc>
                  <a:txBody>
                    <a:bodyPr/>
                    <a:lstStyle/>
                    <a:p>
                      <a:pPr algn="ctr" fontAlgn="ctr"/>
                      <a:r>
                        <a:rPr lang="en-US" sz="1200" u="none" strike="noStrike">
                          <a:effectLst/>
                        </a:rPr>
                        <a:t>Subgroup</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2.31</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Advancing</a:t>
                      </a:r>
                      <a:endParaRPr lang="en-US" sz="1200" b="0"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6099818"/>
                  </a:ext>
                </a:extLst>
              </a:tr>
              <a:tr h="190500">
                <a:tc rowSpan="3">
                  <a:txBody>
                    <a:bodyPr/>
                    <a:lstStyle/>
                    <a:p>
                      <a:pPr algn="ctr" fontAlgn="ctr"/>
                      <a:r>
                        <a:rPr lang="en-US" sz="1200" u="none" strike="noStrike">
                          <a:effectLst/>
                        </a:rPr>
                        <a:t>Final Determination Key</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Marginal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Satisfactory</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Advancing</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Exemplary</a:t>
                      </a:r>
                      <a:endParaRPr lang="en-US" sz="12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50018220"/>
                  </a:ext>
                </a:extLst>
              </a:tr>
              <a:tr h="203200">
                <a:tc vMerge="1">
                  <a:txBody>
                    <a:bodyPr/>
                    <a:lstStyle/>
                    <a:p>
                      <a:endParaRPr lang="en-US"/>
                    </a:p>
                  </a:txBody>
                  <a:tcPr/>
                </a:tc>
                <a:tc>
                  <a:txBody>
                    <a:bodyPr/>
                    <a:lstStyle/>
                    <a:p>
                      <a:pPr algn="ctr" fontAlgn="ctr"/>
                      <a:r>
                        <a:rPr lang="en-US" sz="1200" u="none" strike="noStrike">
                          <a:effectLst/>
                        </a:rPr>
                        <a:t>Below 1.0</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1.0 to &lt; 2.0</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2.0 to &lt; 3.0</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3.0 to 4.0</a:t>
                      </a:r>
                      <a:endParaRPr lang="en-U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014115"/>
                  </a:ext>
                </a:extLst>
              </a:tr>
              <a:tr h="1333500">
                <a:tc vMerge="1">
                  <a:txBody>
                    <a:bodyPr/>
                    <a:lstStyle/>
                    <a:p>
                      <a:endParaRPr lang="en-US"/>
                    </a:p>
                  </a:txBody>
                  <a:tcPr/>
                </a:tc>
                <a:tc>
                  <a:txBody>
                    <a:bodyPr/>
                    <a:lstStyle/>
                    <a:p>
                      <a:pPr algn="ctr" fontAlgn="ctr"/>
                      <a:r>
                        <a:rPr lang="en-US" sz="1200" u="none" strike="noStrike">
                          <a:effectLst/>
                        </a:rPr>
                        <a:t>District improvement is making isolated improvement, if any.</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District is improving on average but is missing growth expectations.</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District is meeting growth expectations on average.</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District is exceeding growth expectations on average.</a:t>
                      </a:r>
                      <a:endParaRPr lang="en-US"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3125696"/>
                  </a:ext>
                </a:extLst>
              </a:tr>
            </a:tbl>
          </a:graphicData>
        </a:graphic>
      </p:graphicFrame>
    </p:spTree>
    <p:extLst>
      <p:ext uri="{BB962C8B-B14F-4D97-AF65-F5344CB8AC3E}">
        <p14:creationId xmlns:p14="http://schemas.microsoft.com/office/powerpoint/2010/main" val="392067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5"/>
            <a:ext cx="7886700" cy="559322"/>
          </a:xfrm>
        </p:spPr>
        <p:txBody>
          <a:bodyPr>
            <a:normAutofit/>
          </a:bodyPr>
          <a:lstStyle/>
          <a:p>
            <a:pPr algn="ctr"/>
            <a:r>
              <a:rPr lang="en-US" sz="3200" dirty="0"/>
              <a:t>Reward Schools 2017-18</a:t>
            </a:r>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558312" y="874207"/>
            <a:ext cx="7886700" cy="5164852"/>
          </a:xfrm>
        </p:spPr>
        <p:txBody>
          <a:bodyPr>
            <a:normAutofit fontScale="77500" lnSpcReduction="20000"/>
          </a:bodyPr>
          <a:lstStyle/>
          <a:p>
            <a:pPr marL="0" indent="0" algn="ctr">
              <a:buNone/>
            </a:pPr>
            <a:r>
              <a:rPr lang="en-US" sz="2200" dirty="0"/>
              <a:t>Barksdale ES</a:t>
            </a:r>
          </a:p>
          <a:p>
            <a:pPr marL="0" indent="0" algn="ctr">
              <a:buNone/>
            </a:pPr>
            <a:r>
              <a:rPr lang="en-US" sz="2200" dirty="0" err="1"/>
              <a:t>Byrns</a:t>
            </a:r>
            <a:r>
              <a:rPr lang="en-US" sz="2200" dirty="0"/>
              <a:t> Darden ES</a:t>
            </a:r>
          </a:p>
          <a:p>
            <a:pPr marL="0" indent="0" algn="ctr">
              <a:buNone/>
            </a:pPr>
            <a:r>
              <a:rPr lang="en-US" sz="2200" dirty="0"/>
              <a:t>Montgomery Central ES</a:t>
            </a:r>
          </a:p>
          <a:p>
            <a:pPr marL="0" indent="0" algn="ctr">
              <a:buNone/>
            </a:pPr>
            <a:r>
              <a:rPr lang="en-US" sz="2200" dirty="0"/>
              <a:t>Hazelwood ES</a:t>
            </a:r>
          </a:p>
          <a:p>
            <a:pPr marL="0" indent="0" algn="ctr">
              <a:buNone/>
            </a:pPr>
            <a:r>
              <a:rPr lang="en-US" sz="2200" dirty="0" err="1"/>
              <a:t>Glenellen</a:t>
            </a:r>
            <a:r>
              <a:rPr lang="en-US" sz="2200" dirty="0"/>
              <a:t> ES</a:t>
            </a:r>
          </a:p>
          <a:p>
            <a:pPr marL="0" indent="0" algn="ctr">
              <a:buNone/>
            </a:pPr>
            <a:r>
              <a:rPr lang="en-US" sz="2200" dirty="0"/>
              <a:t>East Montgomery ES</a:t>
            </a:r>
          </a:p>
          <a:p>
            <a:pPr marL="0" indent="0" algn="ctr">
              <a:buNone/>
            </a:pPr>
            <a:r>
              <a:rPr lang="en-US" sz="2200" dirty="0"/>
              <a:t>Northeast ES</a:t>
            </a:r>
          </a:p>
          <a:p>
            <a:pPr marL="0" indent="0" algn="ctr">
              <a:buNone/>
            </a:pPr>
            <a:r>
              <a:rPr lang="en-US" sz="2200" dirty="0"/>
              <a:t>Sango ES</a:t>
            </a:r>
          </a:p>
          <a:p>
            <a:pPr marL="0" indent="0" algn="ctr">
              <a:buNone/>
            </a:pPr>
            <a:r>
              <a:rPr lang="en-US" sz="2200" dirty="0"/>
              <a:t>Woodlawn ES</a:t>
            </a:r>
          </a:p>
          <a:p>
            <a:pPr marL="0" indent="0" algn="ctr">
              <a:buNone/>
            </a:pPr>
            <a:r>
              <a:rPr lang="en-US" sz="2200" dirty="0"/>
              <a:t>West Creek ES</a:t>
            </a:r>
          </a:p>
          <a:p>
            <a:pPr marL="0" indent="0" algn="ctr">
              <a:buNone/>
            </a:pPr>
            <a:r>
              <a:rPr lang="en-US" sz="2200" dirty="0"/>
              <a:t>Carmel ES</a:t>
            </a:r>
          </a:p>
          <a:p>
            <a:pPr marL="0" indent="0" algn="ctr">
              <a:buNone/>
            </a:pPr>
            <a:r>
              <a:rPr lang="en-US" sz="2200" dirty="0" err="1"/>
              <a:t>Rossview</a:t>
            </a:r>
            <a:r>
              <a:rPr lang="en-US" sz="2200" dirty="0"/>
              <a:t> ES</a:t>
            </a:r>
          </a:p>
          <a:p>
            <a:pPr marL="0" indent="0" algn="ctr">
              <a:buNone/>
            </a:pPr>
            <a:r>
              <a:rPr lang="en-US" sz="2200" dirty="0"/>
              <a:t>Pisgah ES</a:t>
            </a:r>
          </a:p>
          <a:p>
            <a:pPr marL="0" indent="0" algn="ctr">
              <a:buNone/>
            </a:pPr>
            <a:r>
              <a:rPr lang="en-US" sz="2200" dirty="0"/>
              <a:t>Oakland ES</a:t>
            </a:r>
          </a:p>
          <a:p>
            <a:pPr marL="0" indent="0" algn="ctr">
              <a:buNone/>
            </a:pPr>
            <a:r>
              <a:rPr lang="en-US" sz="2200" dirty="0"/>
              <a:t>Northeast MS</a:t>
            </a:r>
          </a:p>
          <a:p>
            <a:pPr marL="0" indent="0" algn="ctr">
              <a:buNone/>
            </a:pPr>
            <a:r>
              <a:rPr lang="en-US" sz="2200" dirty="0"/>
              <a:t>Middle College @ APSU</a:t>
            </a:r>
          </a:p>
          <a:p>
            <a:pPr marL="0" indent="0" algn="ctr">
              <a:buNone/>
            </a:pPr>
            <a:endParaRPr lang="en-US" sz="2200" dirty="0"/>
          </a:p>
          <a:p>
            <a:pPr marL="0" indent="0" algn="ctr">
              <a:buNone/>
            </a:pPr>
            <a:endParaRPr lang="en-US" sz="2200" dirty="0"/>
          </a:p>
          <a:p>
            <a:pPr marL="0" indent="0" algn="ctr">
              <a:buNone/>
            </a:pPr>
            <a:endParaRPr lang="en-US" dirty="0"/>
          </a:p>
        </p:txBody>
      </p:sp>
    </p:spTree>
    <p:extLst>
      <p:ext uri="{BB962C8B-B14F-4D97-AF65-F5344CB8AC3E}">
        <p14:creationId xmlns:p14="http://schemas.microsoft.com/office/powerpoint/2010/main" val="342440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4"/>
            <a:ext cx="7886700" cy="689505"/>
          </a:xfrm>
        </p:spPr>
        <p:txBody>
          <a:bodyPr>
            <a:normAutofit fontScale="90000"/>
          </a:bodyPr>
          <a:lstStyle/>
          <a:p>
            <a:pPr algn="ctr"/>
            <a:r>
              <a:rPr lang="en-US" sz="3200" dirty="0"/>
              <a:t>Priority, Focus, CSI, and ATSI Schools 2017-18</a:t>
            </a:r>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548152" y="1026159"/>
            <a:ext cx="7886700" cy="4870659"/>
          </a:xfrm>
        </p:spPr>
        <p:txBody>
          <a:bodyPr>
            <a:normAutofit lnSpcReduction="10000"/>
          </a:bodyPr>
          <a:lstStyle/>
          <a:p>
            <a:pPr marL="0" indent="0" algn="ctr">
              <a:buNone/>
            </a:pPr>
            <a:r>
              <a:rPr lang="en-US" sz="2200" dirty="0"/>
              <a:t>Due to Legislation concerning the </a:t>
            </a:r>
            <a:r>
              <a:rPr lang="en-US" sz="2200" dirty="0" err="1"/>
              <a:t>TNReady</a:t>
            </a:r>
            <a:r>
              <a:rPr lang="en-US" sz="2200" dirty="0"/>
              <a:t> </a:t>
            </a:r>
          </a:p>
          <a:p>
            <a:pPr marL="0" indent="0" algn="ctr">
              <a:buNone/>
            </a:pPr>
            <a:r>
              <a:rPr lang="en-US" sz="2200" dirty="0"/>
              <a:t>no Priority or Focus Schools identified for 2017-18</a:t>
            </a:r>
          </a:p>
          <a:p>
            <a:pPr marL="0" indent="0" algn="ctr">
              <a:buNone/>
            </a:pPr>
            <a:endParaRPr lang="en-US" sz="2200" dirty="0"/>
          </a:p>
          <a:p>
            <a:pPr marL="0" indent="0" algn="ctr">
              <a:buNone/>
            </a:pPr>
            <a:r>
              <a:rPr lang="en-US" sz="2200" dirty="0"/>
              <a:t>Federal identifications required under ESSA for 2017-18 only</a:t>
            </a:r>
          </a:p>
          <a:p>
            <a:pPr marL="0" indent="0" algn="ctr">
              <a:buNone/>
            </a:pPr>
            <a:endParaRPr lang="en-US" sz="2200" dirty="0"/>
          </a:p>
          <a:p>
            <a:pPr marL="0" indent="0" algn="ctr">
              <a:buNone/>
            </a:pPr>
            <a:r>
              <a:rPr lang="en-US" sz="2200" dirty="0"/>
              <a:t>Comprehensive Support and Improvements (CSI)</a:t>
            </a:r>
          </a:p>
          <a:p>
            <a:pPr marL="0" indent="0" algn="ctr">
              <a:buNone/>
            </a:pPr>
            <a:r>
              <a:rPr lang="en-US" sz="2200" dirty="0"/>
              <a:t>Schools’ achievement and growth in the bottom 5%</a:t>
            </a:r>
          </a:p>
          <a:p>
            <a:pPr marL="0" indent="0" algn="ctr">
              <a:buNone/>
            </a:pPr>
            <a:r>
              <a:rPr lang="en-US" sz="2200" dirty="0"/>
              <a:t>No CSI in CMCSS</a:t>
            </a:r>
          </a:p>
          <a:p>
            <a:pPr marL="0" indent="0" algn="ctr">
              <a:buNone/>
            </a:pPr>
            <a:endParaRPr lang="en-US" sz="2200" dirty="0"/>
          </a:p>
          <a:p>
            <a:pPr marL="0" indent="0" algn="ctr">
              <a:buNone/>
            </a:pPr>
            <a:r>
              <a:rPr lang="en-US" sz="2200" dirty="0"/>
              <a:t>Additional Targeted Support and Improvement (ATSI)</a:t>
            </a:r>
          </a:p>
          <a:p>
            <a:pPr marL="0" indent="0" algn="ctr">
              <a:buNone/>
            </a:pPr>
            <a:r>
              <a:rPr lang="en-US" sz="2200" dirty="0"/>
              <a:t>Accountability subgroup in the bottom 5% and composite of 1</a:t>
            </a:r>
          </a:p>
          <a:p>
            <a:pPr marL="0" indent="0" algn="ctr">
              <a:buNone/>
            </a:pPr>
            <a:r>
              <a:rPr lang="en-US" sz="2200" dirty="0"/>
              <a:t>Burt (ED), </a:t>
            </a:r>
            <a:r>
              <a:rPr lang="en-US" sz="2200" dirty="0" err="1"/>
              <a:t>Minglewood</a:t>
            </a:r>
            <a:r>
              <a:rPr lang="en-US" sz="2200" dirty="0"/>
              <a:t> (BHN, ED), NSES (B, SWD)</a:t>
            </a:r>
          </a:p>
          <a:p>
            <a:pPr marL="0" indent="0" algn="ctr">
              <a:buNone/>
            </a:pPr>
            <a:endParaRPr lang="en-US" sz="2200" dirty="0"/>
          </a:p>
          <a:p>
            <a:pPr marL="0" indent="0" algn="ctr">
              <a:buNone/>
            </a:pPr>
            <a:endParaRPr lang="en-US" dirty="0"/>
          </a:p>
        </p:txBody>
      </p:sp>
    </p:spTree>
    <p:extLst>
      <p:ext uri="{BB962C8B-B14F-4D97-AF65-F5344CB8AC3E}">
        <p14:creationId xmlns:p14="http://schemas.microsoft.com/office/powerpoint/2010/main" val="302616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28650" y="184254"/>
            <a:ext cx="7886700" cy="689505"/>
          </a:xfrm>
        </p:spPr>
        <p:txBody>
          <a:bodyPr>
            <a:normAutofit/>
          </a:bodyPr>
          <a:lstStyle/>
          <a:p>
            <a:pPr algn="ctr"/>
            <a:r>
              <a:rPr lang="en-US" sz="3200" dirty="0"/>
              <a:t>CMCSS ATSI Schools Next Steps</a:t>
            </a:r>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291402" y="873759"/>
            <a:ext cx="8521002" cy="4870659"/>
          </a:xfrm>
        </p:spPr>
        <p:txBody>
          <a:bodyPr>
            <a:normAutofit fontScale="92500" lnSpcReduction="10000"/>
          </a:bodyPr>
          <a:lstStyle/>
          <a:p>
            <a:pPr marL="0" indent="0" algn="ctr">
              <a:buNone/>
            </a:pPr>
            <a:r>
              <a:rPr lang="en-US" sz="2200" dirty="0"/>
              <a:t>Additional Targeted Support and Improvement (ATSI)</a:t>
            </a:r>
          </a:p>
          <a:p>
            <a:pPr marL="0" indent="0" algn="ctr">
              <a:buNone/>
            </a:pPr>
            <a:r>
              <a:rPr lang="en-US" sz="2200" dirty="0"/>
              <a:t>Accountability subgroup in the bottom 5% and composite of 1</a:t>
            </a:r>
          </a:p>
          <a:p>
            <a:pPr marL="0" indent="0" algn="ctr">
              <a:buNone/>
            </a:pPr>
            <a:r>
              <a:rPr lang="en-US" sz="2200" dirty="0"/>
              <a:t>Burt (ED), </a:t>
            </a:r>
            <a:r>
              <a:rPr lang="en-US" sz="2200" dirty="0" err="1"/>
              <a:t>Minglewood</a:t>
            </a:r>
            <a:r>
              <a:rPr lang="en-US" sz="2200" dirty="0"/>
              <a:t> (BHN, ED), NSES (B, SWD)</a:t>
            </a:r>
          </a:p>
          <a:p>
            <a:pPr marL="0" indent="0">
              <a:buNone/>
            </a:pPr>
            <a:endParaRPr lang="en-US" sz="2200" dirty="0"/>
          </a:p>
          <a:p>
            <a:pPr marL="0" indent="0">
              <a:buNone/>
            </a:pPr>
            <a:r>
              <a:rPr lang="en-US" sz="2200" dirty="0"/>
              <a:t>1. Lead Principal</a:t>
            </a:r>
          </a:p>
          <a:p>
            <a:pPr marL="0" indent="0">
              <a:buNone/>
            </a:pPr>
            <a:r>
              <a:rPr lang="en-US" sz="2200" dirty="0"/>
              <a:t>	Working specifically with Burt, </a:t>
            </a:r>
            <a:r>
              <a:rPr lang="en-US" sz="2200" dirty="0" err="1"/>
              <a:t>Minglewood</a:t>
            </a:r>
            <a:r>
              <a:rPr lang="en-US" sz="2200" dirty="0"/>
              <a:t>, and NSES</a:t>
            </a:r>
          </a:p>
          <a:p>
            <a:pPr marL="0" indent="0">
              <a:buNone/>
            </a:pPr>
            <a:r>
              <a:rPr lang="en-US" sz="2200" dirty="0"/>
              <a:t>2. Teacher support</a:t>
            </a:r>
          </a:p>
          <a:p>
            <a:pPr marL="0" indent="0">
              <a:buNone/>
            </a:pPr>
            <a:r>
              <a:rPr lang="en-US" sz="2200" dirty="0"/>
              <a:t>	Providing specific instructional and content teacher support</a:t>
            </a:r>
          </a:p>
          <a:p>
            <a:pPr marL="0" indent="0">
              <a:buNone/>
            </a:pPr>
            <a:r>
              <a:rPr lang="en-US" sz="2200" dirty="0"/>
              <a:t>	Instructional strategies addressing subgroup needs</a:t>
            </a:r>
          </a:p>
          <a:p>
            <a:pPr marL="0" indent="0">
              <a:buNone/>
            </a:pPr>
            <a:r>
              <a:rPr lang="en-US" sz="2200" dirty="0"/>
              <a:t>3. Additional Resources</a:t>
            </a:r>
          </a:p>
          <a:p>
            <a:pPr marL="0" indent="0">
              <a:buNone/>
            </a:pPr>
            <a:r>
              <a:rPr lang="en-US" sz="2200" dirty="0"/>
              <a:t>	State grant</a:t>
            </a:r>
          </a:p>
          <a:p>
            <a:pPr marL="0" indent="0">
              <a:buNone/>
            </a:pPr>
            <a:r>
              <a:rPr lang="en-US" sz="2200" dirty="0"/>
              <a:t>	Before/Afterschool student supports</a:t>
            </a:r>
          </a:p>
          <a:p>
            <a:pPr marL="0" indent="0">
              <a:buNone/>
            </a:pPr>
            <a:r>
              <a:rPr lang="en-US" sz="2200" dirty="0"/>
              <a:t>	State supports, Mid-Cumberland Centers of Regional Excellence </a:t>
            </a:r>
          </a:p>
          <a:p>
            <a:pPr marL="0" indent="0" algn="ctr">
              <a:buNone/>
            </a:pPr>
            <a:endParaRPr lang="en-US" sz="2200" dirty="0"/>
          </a:p>
          <a:p>
            <a:pPr marL="0" indent="0" algn="ctr">
              <a:buNone/>
            </a:pPr>
            <a:endParaRPr lang="en-US" dirty="0"/>
          </a:p>
        </p:txBody>
      </p:sp>
    </p:spTree>
    <p:extLst>
      <p:ext uri="{BB962C8B-B14F-4D97-AF65-F5344CB8AC3E}">
        <p14:creationId xmlns:p14="http://schemas.microsoft.com/office/powerpoint/2010/main" val="100049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163912" y="1276628"/>
            <a:ext cx="8691612" cy="4457872"/>
          </a:xfrm>
        </p:spPr>
        <p:txBody>
          <a:bodyPr>
            <a:noAutofit/>
          </a:bodyPr>
          <a:lstStyle/>
          <a:p>
            <a:r>
              <a:rPr lang="en-US" sz="1600" dirty="0">
                <a:latin typeface="Arial" panose="020B0604020202020204" pitchFamily="34" charset="0"/>
                <a:cs typeface="Arial" panose="020B0604020202020204" pitchFamily="34" charset="0"/>
              </a:rPr>
              <a:t>1. </a:t>
            </a:r>
            <a:r>
              <a:rPr lang="en-US" sz="1600" dirty="0" err="1">
                <a:latin typeface="Arial" panose="020B0604020202020204" pitchFamily="34" charset="0"/>
                <a:cs typeface="Arial" panose="020B0604020202020204" pitchFamily="34" charset="0"/>
              </a:rPr>
              <a:t>TNReady</a:t>
            </a:r>
            <a:r>
              <a:rPr lang="en-US" sz="1600" dirty="0">
                <a:latin typeface="Arial" panose="020B0604020202020204" pitchFamily="34" charset="0"/>
                <a:cs typeface="Arial" panose="020B0604020202020204" pitchFamily="34" charset="0"/>
              </a:rPr>
              <a:t> will be administered online in the fall and the spring for all HS EOC exams.</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2. Grades 5-8 will take the </a:t>
            </a:r>
            <a:r>
              <a:rPr lang="en-US" sz="1600" dirty="0" err="1">
                <a:latin typeface="Arial" panose="020B0604020202020204" pitchFamily="34" charset="0"/>
                <a:cs typeface="Arial" panose="020B0604020202020204" pitchFamily="34" charset="0"/>
              </a:rPr>
              <a:t>TNReady</a:t>
            </a:r>
            <a:r>
              <a:rPr lang="en-US" sz="1600" dirty="0">
                <a:latin typeface="Arial" panose="020B0604020202020204" pitchFamily="34" charset="0"/>
                <a:cs typeface="Arial" panose="020B0604020202020204" pitchFamily="34" charset="0"/>
              </a:rPr>
              <a:t> ELA, math and SS on paper and the science field test online.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3. Grades 3 and 4 will take </a:t>
            </a:r>
            <a:r>
              <a:rPr lang="en-US" sz="1600" dirty="0" err="1">
                <a:latin typeface="Arial" panose="020B0604020202020204" pitchFamily="34" charset="0"/>
                <a:cs typeface="Arial" panose="020B0604020202020204" pitchFamily="34" charset="0"/>
              </a:rPr>
              <a:t>TNReady</a:t>
            </a:r>
            <a:r>
              <a:rPr lang="en-US" sz="1600" dirty="0">
                <a:latin typeface="Arial" panose="020B0604020202020204" pitchFamily="34" charset="0"/>
                <a:cs typeface="Arial" panose="020B0604020202020204" pitchFamily="34" charset="0"/>
              </a:rPr>
              <a:t> on paper.</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4. Grades 3-8 paper tests will be streamlined with multiple subjects in one book, and no school will have more than one form to handle.</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5. The online test platform is being fully examined by a third-party consultant at the request of the TDOE and will be opened this fall for a multi-state stress test. The platform functionality has also been simplified to reflect what was used in three previous successful online experiences.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6. New assessment logistics director and the TDOE hired 37 </a:t>
            </a:r>
            <a:r>
              <a:rPr lang="en-US" sz="1600" dirty="0" err="1">
                <a:latin typeface="Arial" panose="020B0604020202020204" pitchFamily="34" charset="0"/>
                <a:cs typeface="Arial" panose="020B0604020202020204" pitchFamily="34" charset="0"/>
              </a:rPr>
              <a:t>TNReady</a:t>
            </a:r>
            <a:r>
              <a:rPr lang="en-US" sz="1600" dirty="0">
                <a:latin typeface="Arial" panose="020B0604020202020204" pitchFamily="34" charset="0"/>
                <a:cs typeface="Arial" panose="020B0604020202020204" pitchFamily="34" charset="0"/>
              </a:rPr>
              <a:t> ambassadors from the field to work directly with TDOE to support assessment this year.</a:t>
            </a:r>
          </a:p>
        </p:txBody>
      </p:sp>
      <p:sp>
        <p:nvSpPr>
          <p:cNvPr id="3" name="TextBox 2">
            <a:extLst>
              <a:ext uri="{FF2B5EF4-FFF2-40B4-BE49-F238E27FC236}">
                <a16:creationId xmlns:a16="http://schemas.microsoft.com/office/drawing/2014/main" id="{E43212CE-CF65-9749-AB47-E188141CD576}"/>
              </a:ext>
            </a:extLst>
          </p:cNvPr>
          <p:cNvSpPr txBox="1"/>
          <p:nvPr/>
        </p:nvSpPr>
        <p:spPr>
          <a:xfrm>
            <a:off x="478338" y="542611"/>
            <a:ext cx="806276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Updates from TDOE for 2018-19</a:t>
            </a:r>
          </a:p>
        </p:txBody>
      </p:sp>
    </p:spTree>
    <p:extLst>
      <p:ext uri="{BB962C8B-B14F-4D97-AF65-F5344CB8AC3E}">
        <p14:creationId xmlns:p14="http://schemas.microsoft.com/office/powerpoint/2010/main" val="99270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78338" y="2043612"/>
            <a:ext cx="7886700" cy="2904169"/>
          </a:xfrm>
        </p:spPr>
        <p:txBody>
          <a:bodyPr>
            <a:normAutofit/>
          </a:bodyPr>
          <a:lstStyle/>
          <a:p>
            <a:pPr algn="ctr"/>
            <a:r>
              <a:rPr lang="en-US" sz="6000" dirty="0"/>
              <a:t>Questions?</a:t>
            </a:r>
          </a:p>
        </p:txBody>
      </p:sp>
    </p:spTree>
    <p:extLst>
      <p:ext uri="{BB962C8B-B14F-4D97-AF65-F5344CB8AC3E}">
        <p14:creationId xmlns:p14="http://schemas.microsoft.com/office/powerpoint/2010/main" val="222575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 y="382441"/>
            <a:ext cx="8101013" cy="564582"/>
          </a:xfrm>
        </p:spPr>
        <p:txBody>
          <a:bodyPr>
            <a:normAutofit/>
          </a:bodyPr>
          <a:lstStyle/>
          <a:p>
            <a:pPr algn="ctr"/>
            <a:r>
              <a:rPr lang="en-US" sz="3200" dirty="0"/>
              <a:t>Tennessee ESSA Plan (TN Ready Reset)</a:t>
            </a:r>
          </a:p>
        </p:txBody>
      </p:sp>
      <p:sp>
        <p:nvSpPr>
          <p:cNvPr id="6" name="TextBox 5"/>
          <p:cNvSpPr txBox="1"/>
          <p:nvPr/>
        </p:nvSpPr>
        <p:spPr>
          <a:xfrm>
            <a:off x="633277" y="1097013"/>
            <a:ext cx="7989230" cy="5027595"/>
          </a:xfrm>
          <a:prstGeom prst="rect">
            <a:avLst/>
          </a:prstGeom>
          <a:noFill/>
        </p:spPr>
        <p:txBody>
          <a:bodyPr wrap="square" rtlCol="0">
            <a:spAutoFit/>
          </a:bodyPr>
          <a:lstStyle/>
          <a:p>
            <a:r>
              <a:rPr lang="en-US" sz="1688" i="1" dirty="0"/>
              <a:t>“These scores are the first complete set of results for </a:t>
            </a:r>
            <a:r>
              <a:rPr lang="en-US" sz="1688" i="1" dirty="0" err="1"/>
              <a:t>TNReady</a:t>
            </a:r>
            <a:r>
              <a:rPr lang="en-US" sz="1688" i="1" dirty="0"/>
              <a:t>, which is a more rigorous assessment that is aligned to Tennessee's academic standards, and follow the release of state-level results earlier this year for both grades 3-8 and high school. Because it was the first year of </a:t>
            </a:r>
            <a:r>
              <a:rPr lang="en-US" sz="1688" i="1" dirty="0" err="1"/>
              <a:t>TNReady</a:t>
            </a:r>
            <a:r>
              <a:rPr lang="en-US" sz="1688" i="1" dirty="0"/>
              <a:t> for students, their results set a new baseline for future growth, and achievement scores cannot be compared to past TCAP assessments.” </a:t>
            </a:r>
          </a:p>
          <a:p>
            <a:endParaRPr lang="en-US" sz="1688" i="1" dirty="0"/>
          </a:p>
          <a:p>
            <a:r>
              <a:rPr lang="en-US" sz="1688" i="1" dirty="0"/>
              <a:t>“</a:t>
            </a:r>
            <a:r>
              <a:rPr lang="en-US" sz="1688" i="1" dirty="0" err="1"/>
              <a:t>TNReady</a:t>
            </a:r>
            <a:r>
              <a:rPr lang="en-US" sz="1688" i="1" dirty="0"/>
              <a:t> has more challenging questions and is based on a different, more rigorous set of expectations developed by Tennessee educators. </a:t>
            </a:r>
            <a:r>
              <a:rPr lang="en-US" sz="1688" i="1" dirty="0" err="1"/>
              <a:t>TNReady</a:t>
            </a:r>
            <a:r>
              <a:rPr lang="en-US" sz="1688" i="1" dirty="0"/>
              <a:t> also includes different types of questions, including some for which students did not have answers to choose from, like short response and fill in the blank….. These adjustments help to ensure that all students are being prepared to be successful after high school. “</a:t>
            </a:r>
          </a:p>
          <a:p>
            <a:endParaRPr lang="en-US" sz="1688" i="1" dirty="0"/>
          </a:p>
          <a:p>
            <a:r>
              <a:rPr lang="en-US" sz="1688" dirty="0"/>
              <a:t>Dr. Candice McQueen</a:t>
            </a:r>
          </a:p>
          <a:p>
            <a:r>
              <a:rPr lang="en-US" sz="1688" dirty="0"/>
              <a:t>October 19, 2017</a:t>
            </a:r>
          </a:p>
          <a:p>
            <a:r>
              <a:rPr lang="en-US" sz="1688" dirty="0"/>
              <a:t>Commissioner of Education</a:t>
            </a:r>
          </a:p>
          <a:p>
            <a:r>
              <a:rPr lang="en-US" sz="1688" dirty="0"/>
              <a:t>Tennessee</a:t>
            </a:r>
          </a:p>
          <a:p>
            <a:endParaRPr lang="en-US" sz="1688" i="1" dirty="0"/>
          </a:p>
          <a:p>
            <a:endParaRPr lang="en-US" sz="1688" dirty="0"/>
          </a:p>
        </p:txBody>
      </p:sp>
    </p:spTree>
    <p:extLst>
      <p:ext uri="{BB962C8B-B14F-4D97-AF65-F5344CB8AC3E}">
        <p14:creationId xmlns:p14="http://schemas.microsoft.com/office/powerpoint/2010/main" val="128161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2" y="353478"/>
            <a:ext cx="8101013" cy="564582"/>
          </a:xfrm>
        </p:spPr>
        <p:txBody>
          <a:bodyPr>
            <a:normAutofit/>
          </a:bodyPr>
          <a:lstStyle/>
          <a:p>
            <a:pPr algn="ctr"/>
            <a:r>
              <a:rPr lang="en-US" sz="3200" dirty="0"/>
              <a:t>Tennessee ESSA Plan (TN Ready Reset)</a:t>
            </a:r>
          </a:p>
        </p:txBody>
      </p:sp>
      <p:sp>
        <p:nvSpPr>
          <p:cNvPr id="3" name="TextBox 2"/>
          <p:cNvSpPr txBox="1"/>
          <p:nvPr/>
        </p:nvSpPr>
        <p:spPr>
          <a:xfrm>
            <a:off x="4370293" y="4211338"/>
            <a:ext cx="637812" cy="611006"/>
          </a:xfrm>
          <a:prstGeom prst="rect">
            <a:avLst/>
          </a:prstGeom>
          <a:solidFill>
            <a:srgbClr val="FFFF00">
              <a:alpha val="0"/>
            </a:srgbClr>
          </a:solidFill>
        </p:spPr>
        <p:txBody>
          <a:bodyPr wrap="square" lIns="90620" tIns="45310" rIns="90620" bIns="45310" rtlCol="0">
            <a:spAutoFit/>
          </a:bodyPr>
          <a:lstStyle/>
          <a:p>
            <a:r>
              <a:rPr lang="en-US" sz="1688" dirty="0">
                <a:solidFill>
                  <a:srgbClr val="FFFF00"/>
                </a:solidFill>
              </a:rPr>
              <a:t>                               </a:t>
            </a:r>
            <a:r>
              <a:rPr lang="en-US" sz="1688" dirty="0">
                <a:solidFill>
                  <a:srgbClr val="FF0000"/>
                </a:solidFill>
              </a:rPr>
              <a:t>NEW</a:t>
            </a:r>
          </a:p>
        </p:txBody>
      </p:sp>
      <p:pic>
        <p:nvPicPr>
          <p:cNvPr id="4" name="Picture 3" descr="Screen Shot 2017-04-10 at 12.00.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21" y="1449984"/>
            <a:ext cx="7713940" cy="4454556"/>
          </a:xfrm>
          <a:prstGeom prst="rect">
            <a:avLst/>
          </a:prstGeom>
        </p:spPr>
      </p:pic>
      <p:sp>
        <p:nvSpPr>
          <p:cNvPr id="5" name="TextBox 4"/>
          <p:cNvSpPr txBox="1"/>
          <p:nvPr/>
        </p:nvSpPr>
        <p:spPr>
          <a:xfrm>
            <a:off x="776621" y="1036637"/>
            <a:ext cx="7757071" cy="351256"/>
          </a:xfrm>
          <a:prstGeom prst="rect">
            <a:avLst/>
          </a:prstGeom>
          <a:noFill/>
        </p:spPr>
        <p:txBody>
          <a:bodyPr wrap="none" lIns="90620" tIns="45310" rIns="90620" bIns="45310" rtlCol="0">
            <a:spAutoFit/>
          </a:bodyPr>
          <a:lstStyle/>
          <a:p>
            <a:r>
              <a:rPr lang="en-US" sz="1688" dirty="0"/>
              <a:t>Reset of On-Track and Mastery - built on College and Career Readiness expectations</a:t>
            </a:r>
          </a:p>
        </p:txBody>
      </p:sp>
      <p:sp>
        <p:nvSpPr>
          <p:cNvPr id="6" name="TextBox 5">
            <a:extLst>
              <a:ext uri="{FF2B5EF4-FFF2-40B4-BE49-F238E27FC236}">
                <a16:creationId xmlns:a16="http://schemas.microsoft.com/office/drawing/2014/main" id="{6F9FA93D-DC6E-5145-8562-C8FD7E1BE6D0}"/>
              </a:ext>
            </a:extLst>
          </p:cNvPr>
          <p:cNvSpPr txBox="1"/>
          <p:nvPr/>
        </p:nvSpPr>
        <p:spPr>
          <a:xfrm>
            <a:off x="6662057" y="3587261"/>
            <a:ext cx="1370319" cy="338554"/>
          </a:xfrm>
          <a:prstGeom prst="rect">
            <a:avLst/>
          </a:prstGeom>
          <a:noFill/>
        </p:spPr>
        <p:txBody>
          <a:bodyPr wrap="square" rtlCol="0">
            <a:spAutoFit/>
          </a:bodyPr>
          <a:lstStyle/>
          <a:p>
            <a:r>
              <a:rPr lang="en-US" sz="1600" dirty="0">
                <a:solidFill>
                  <a:srgbClr val="FF0000"/>
                </a:solidFill>
              </a:rPr>
              <a:t> = 21 ACT</a:t>
            </a:r>
          </a:p>
        </p:txBody>
      </p:sp>
      <p:sp>
        <p:nvSpPr>
          <p:cNvPr id="7" name="TextBox 6">
            <a:extLst>
              <a:ext uri="{FF2B5EF4-FFF2-40B4-BE49-F238E27FC236}">
                <a16:creationId xmlns:a16="http://schemas.microsoft.com/office/drawing/2014/main" id="{ABDDB773-FC66-F648-8AA6-4C406A591063}"/>
              </a:ext>
            </a:extLst>
          </p:cNvPr>
          <p:cNvSpPr txBox="1"/>
          <p:nvPr/>
        </p:nvSpPr>
        <p:spPr>
          <a:xfrm>
            <a:off x="7120242" y="2959732"/>
            <a:ext cx="1370319" cy="338554"/>
          </a:xfrm>
          <a:prstGeom prst="rect">
            <a:avLst/>
          </a:prstGeom>
          <a:noFill/>
        </p:spPr>
        <p:txBody>
          <a:bodyPr wrap="square" rtlCol="0">
            <a:spAutoFit/>
          </a:bodyPr>
          <a:lstStyle/>
          <a:p>
            <a:r>
              <a:rPr lang="en-US" sz="1600" dirty="0">
                <a:solidFill>
                  <a:srgbClr val="FF0000"/>
                </a:solidFill>
              </a:rPr>
              <a:t> = 25/26 ACT</a:t>
            </a:r>
          </a:p>
        </p:txBody>
      </p:sp>
      <p:sp>
        <p:nvSpPr>
          <p:cNvPr id="8" name="TextBox 7">
            <a:extLst>
              <a:ext uri="{FF2B5EF4-FFF2-40B4-BE49-F238E27FC236}">
                <a16:creationId xmlns:a16="http://schemas.microsoft.com/office/drawing/2014/main" id="{D948F4BB-3ED1-184A-9AD8-09CE07955A46}"/>
              </a:ext>
            </a:extLst>
          </p:cNvPr>
          <p:cNvSpPr txBox="1"/>
          <p:nvPr/>
        </p:nvSpPr>
        <p:spPr>
          <a:xfrm>
            <a:off x="3886840" y="3677262"/>
            <a:ext cx="1370319" cy="338554"/>
          </a:xfrm>
          <a:prstGeom prst="rect">
            <a:avLst/>
          </a:prstGeom>
          <a:noFill/>
        </p:spPr>
        <p:txBody>
          <a:bodyPr wrap="square" rtlCol="0">
            <a:spAutoFit/>
          </a:bodyPr>
          <a:lstStyle/>
          <a:p>
            <a:r>
              <a:rPr lang="en-US" sz="1600" dirty="0">
                <a:solidFill>
                  <a:srgbClr val="FF0000"/>
                </a:solidFill>
              </a:rPr>
              <a:t> = 21 ACT</a:t>
            </a:r>
          </a:p>
        </p:txBody>
      </p:sp>
    </p:spTree>
    <p:extLst>
      <p:ext uri="{BB962C8B-B14F-4D97-AF65-F5344CB8AC3E}">
        <p14:creationId xmlns:p14="http://schemas.microsoft.com/office/powerpoint/2010/main" val="256470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668120" y="286184"/>
            <a:ext cx="7886700" cy="809251"/>
          </a:xfrm>
        </p:spPr>
        <p:txBody>
          <a:bodyPr>
            <a:normAutofit/>
          </a:bodyPr>
          <a:lstStyle/>
          <a:p>
            <a:pPr algn="ctr"/>
            <a:r>
              <a:rPr lang="en-US" sz="3200" dirty="0"/>
              <a:t>Achievement vs. Growth</a:t>
            </a:r>
          </a:p>
        </p:txBody>
      </p:sp>
      <p:sp>
        <p:nvSpPr>
          <p:cNvPr id="3" name="Content Placeholder 2">
            <a:extLst>
              <a:ext uri="{FF2B5EF4-FFF2-40B4-BE49-F238E27FC236}">
                <a16:creationId xmlns:a16="http://schemas.microsoft.com/office/drawing/2014/main" id="{9376F905-7199-7040-9DDA-81DF16F8477B}"/>
              </a:ext>
            </a:extLst>
          </p:cNvPr>
          <p:cNvSpPr>
            <a:spLocks noGrp="1"/>
          </p:cNvSpPr>
          <p:nvPr>
            <p:ph idx="1"/>
          </p:nvPr>
        </p:nvSpPr>
        <p:spPr>
          <a:xfrm>
            <a:off x="328921" y="1174376"/>
            <a:ext cx="8565099" cy="4820024"/>
          </a:xfrm>
        </p:spPr>
        <p:txBody>
          <a:bodyPr>
            <a:normAutofit fontScale="92500"/>
          </a:bodyPr>
          <a:lstStyle/>
          <a:p>
            <a:r>
              <a:rPr lang="en-US" b="1" dirty="0"/>
              <a:t>Achievement = Proficiency</a:t>
            </a:r>
          </a:p>
          <a:p>
            <a:pPr lvl="1"/>
            <a:r>
              <a:rPr lang="en-US" dirty="0"/>
              <a:t>What a student knows and to what level</a:t>
            </a:r>
          </a:p>
          <a:p>
            <a:pPr lvl="1"/>
            <a:r>
              <a:rPr lang="en-US" dirty="0"/>
              <a:t>Below, Approaching, On Track, Mastered</a:t>
            </a:r>
          </a:p>
          <a:p>
            <a:pPr lvl="1"/>
            <a:r>
              <a:rPr lang="en-US" dirty="0"/>
              <a:t>AMO includes GROWTH in proficiency, the percent of students moving from below proficient to approaching, from approaching to on track</a:t>
            </a:r>
          </a:p>
          <a:p>
            <a:pPr marL="457200" lvl="1" indent="0">
              <a:buNone/>
            </a:pPr>
            <a:endParaRPr lang="en-US" dirty="0"/>
          </a:p>
          <a:p>
            <a:r>
              <a:rPr lang="en-US" b="1" dirty="0"/>
              <a:t>Value Added = Growth from one academic year to the next</a:t>
            </a:r>
          </a:p>
          <a:p>
            <a:pPr lvl="1"/>
            <a:r>
              <a:rPr lang="en-US" dirty="0"/>
              <a:t>How a student grew academically, did he/she experience an academic year of growth</a:t>
            </a:r>
          </a:p>
          <a:p>
            <a:pPr lvl="1"/>
            <a:r>
              <a:rPr lang="en-US" dirty="0"/>
              <a:t>Level 1, 2, 3,4, or 5 (There is expected growth)</a:t>
            </a:r>
          </a:p>
          <a:p>
            <a:pPr lvl="1"/>
            <a:r>
              <a:rPr lang="en-US" dirty="0"/>
              <a:t>Students may grow significantly and not be proficient</a:t>
            </a:r>
          </a:p>
          <a:p>
            <a:pPr lvl="1"/>
            <a:r>
              <a:rPr lang="en-US" dirty="0"/>
              <a:t>AMO includes value added as a type of “safe harbor”</a:t>
            </a:r>
          </a:p>
          <a:p>
            <a:pPr lvl="1"/>
            <a:endParaRPr lang="en-US" dirty="0"/>
          </a:p>
        </p:txBody>
      </p:sp>
    </p:spTree>
    <p:extLst>
      <p:ext uri="{BB962C8B-B14F-4D97-AF65-F5344CB8AC3E}">
        <p14:creationId xmlns:p14="http://schemas.microsoft.com/office/powerpoint/2010/main" val="345605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41036" y="231374"/>
            <a:ext cx="7886700" cy="615649"/>
          </a:xfrm>
        </p:spPr>
        <p:txBody>
          <a:bodyPr>
            <a:normAutofit/>
          </a:bodyPr>
          <a:lstStyle/>
          <a:p>
            <a:pPr algn="ctr"/>
            <a:r>
              <a:rPr lang="en-US" sz="3200" dirty="0"/>
              <a:t>Tennessee ESSA Plan</a:t>
            </a:r>
          </a:p>
        </p:txBody>
      </p:sp>
      <p:pic>
        <p:nvPicPr>
          <p:cNvPr id="8" name="Content Placeholder 7">
            <a:extLst>
              <a:ext uri="{FF2B5EF4-FFF2-40B4-BE49-F238E27FC236}">
                <a16:creationId xmlns:a16="http://schemas.microsoft.com/office/drawing/2014/main" id="{D4CBE64C-D9FC-8A42-82A2-949A25B80736}"/>
              </a:ext>
            </a:extLst>
          </p:cNvPr>
          <p:cNvPicPr>
            <a:picLocks noGrp="1" noChangeAspect="1"/>
          </p:cNvPicPr>
          <p:nvPr>
            <p:ph idx="1"/>
          </p:nvPr>
        </p:nvPicPr>
        <p:blipFill>
          <a:blip r:embed="rId3"/>
          <a:stretch>
            <a:fillRect/>
          </a:stretch>
        </p:blipFill>
        <p:spPr>
          <a:xfrm>
            <a:off x="777920" y="1692158"/>
            <a:ext cx="7249549" cy="3959308"/>
          </a:xfrm>
        </p:spPr>
      </p:pic>
      <p:sp>
        <p:nvSpPr>
          <p:cNvPr id="9" name="TextBox 8">
            <a:extLst>
              <a:ext uri="{FF2B5EF4-FFF2-40B4-BE49-F238E27FC236}">
                <a16:creationId xmlns:a16="http://schemas.microsoft.com/office/drawing/2014/main" id="{2DDCD650-475B-684B-855E-BA2E417202AD}"/>
              </a:ext>
            </a:extLst>
          </p:cNvPr>
          <p:cNvSpPr txBox="1"/>
          <p:nvPr/>
        </p:nvSpPr>
        <p:spPr>
          <a:xfrm>
            <a:off x="777920" y="938254"/>
            <a:ext cx="7056975"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Districts will be assessed on student performance in </a:t>
            </a:r>
            <a:r>
              <a:rPr lang="en-US" sz="1200" u="sng" dirty="0">
                <a:latin typeface="Arial" panose="020B0604020202020204" pitchFamily="34" charset="0"/>
                <a:cs typeface="Arial" panose="020B0604020202020204" pitchFamily="34" charset="0"/>
              </a:rPr>
              <a:t>six areas</a:t>
            </a:r>
            <a:r>
              <a:rPr lang="en-US" sz="1200" dirty="0">
                <a:latin typeface="Arial" panose="020B0604020202020204" pitchFamily="34" charset="0"/>
                <a:cs typeface="Arial" panose="020B0604020202020204" pitchFamily="34" charset="0"/>
              </a:rPr>
              <a:t> measured through </a:t>
            </a:r>
            <a:r>
              <a:rPr lang="en-US" sz="1200" u="sng" dirty="0">
                <a:latin typeface="Arial" panose="020B0604020202020204" pitchFamily="34" charset="0"/>
                <a:cs typeface="Arial" panose="020B0604020202020204" pitchFamily="34" charset="0"/>
              </a:rPr>
              <a:t>three pathways</a:t>
            </a:r>
            <a:r>
              <a:rPr lang="en-US" sz="1200" dirty="0">
                <a:latin typeface="Arial" panose="020B0604020202020204" pitchFamily="34" charset="0"/>
                <a:cs typeface="Arial" panose="020B0604020202020204" pitchFamily="34" charset="0"/>
              </a:rPr>
              <a:t>. The score for each area is calculated by averaging the </a:t>
            </a:r>
            <a:r>
              <a:rPr lang="en-US" sz="1200" i="1" u="sng" dirty="0">
                <a:latin typeface="Arial" panose="020B0604020202020204" pitchFamily="34" charset="0"/>
                <a:cs typeface="Arial" panose="020B0604020202020204" pitchFamily="34" charset="0"/>
              </a:rPr>
              <a:t>best of</a:t>
            </a:r>
            <a:r>
              <a:rPr lang="en-US" sz="1200" i="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absolute performance </a:t>
            </a:r>
            <a:r>
              <a:rPr lang="en-US" sz="1200" u="sng" dirty="0">
                <a:latin typeface="Arial" panose="020B0604020202020204" pitchFamily="34" charset="0"/>
                <a:cs typeface="Arial" panose="020B0604020202020204" pitchFamily="34" charset="0"/>
              </a:rPr>
              <a:t>or</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AMO target </a:t>
            </a:r>
            <a:r>
              <a:rPr lang="en-US" sz="1200" u="sng"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value-added </a:t>
            </a:r>
            <a:r>
              <a:rPr lang="en-US" sz="1200" dirty="0">
                <a:latin typeface="Arial" panose="020B0604020202020204" pitchFamily="34" charset="0"/>
                <a:cs typeface="Arial" panose="020B0604020202020204" pitchFamily="34" charset="0"/>
              </a:rPr>
              <a:t>pathways. </a:t>
            </a:r>
          </a:p>
        </p:txBody>
      </p:sp>
    </p:spTree>
    <p:extLst>
      <p:ext uri="{BB962C8B-B14F-4D97-AF65-F5344CB8AC3E}">
        <p14:creationId xmlns:p14="http://schemas.microsoft.com/office/powerpoint/2010/main" val="101879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41036" y="231374"/>
            <a:ext cx="7886700" cy="1154663"/>
          </a:xfrm>
        </p:spPr>
        <p:txBody>
          <a:bodyPr>
            <a:normAutofit/>
          </a:bodyPr>
          <a:lstStyle/>
          <a:p>
            <a:pPr algn="ctr"/>
            <a:r>
              <a:rPr lang="en-US" sz="3200" dirty="0"/>
              <a:t>Value Added 2017-18</a:t>
            </a:r>
            <a:br>
              <a:rPr lang="en-US" sz="3200" dirty="0"/>
            </a:br>
            <a:r>
              <a:rPr lang="en-US" sz="3200" dirty="0"/>
              <a:t>High School EOC</a:t>
            </a:r>
          </a:p>
        </p:txBody>
      </p:sp>
      <p:graphicFrame>
        <p:nvGraphicFramePr>
          <p:cNvPr id="11" name="Content Placeholder 10">
            <a:extLst>
              <a:ext uri="{FF2B5EF4-FFF2-40B4-BE49-F238E27FC236}">
                <a16:creationId xmlns:a16="http://schemas.microsoft.com/office/drawing/2014/main" id="{40BDE6CD-AC5E-C848-A9D9-57D65874CA40}"/>
              </a:ext>
            </a:extLst>
          </p:cNvPr>
          <p:cNvGraphicFramePr>
            <a:graphicFrameLocks noGrp="1"/>
          </p:cNvGraphicFramePr>
          <p:nvPr>
            <p:ph idx="1"/>
            <p:extLst/>
          </p:nvPr>
        </p:nvGraphicFramePr>
        <p:xfrm>
          <a:off x="876768" y="1605406"/>
          <a:ext cx="6870699" cy="3865245"/>
        </p:xfrm>
        <a:graphic>
          <a:graphicData uri="http://schemas.openxmlformats.org/drawingml/2006/table">
            <a:tbl>
              <a:tblPr>
                <a:tableStyleId>{5C22544A-7EE6-4342-B048-85BDC9FD1C3A}</a:tableStyleId>
              </a:tblPr>
              <a:tblGrid>
                <a:gridCol w="952060">
                  <a:extLst>
                    <a:ext uri="{9D8B030D-6E8A-4147-A177-3AD203B41FA5}">
                      <a16:colId xmlns:a16="http://schemas.microsoft.com/office/drawing/2014/main" val="398962924"/>
                    </a:ext>
                  </a:extLst>
                </a:gridCol>
                <a:gridCol w="942539">
                  <a:extLst>
                    <a:ext uri="{9D8B030D-6E8A-4147-A177-3AD203B41FA5}">
                      <a16:colId xmlns:a16="http://schemas.microsoft.com/office/drawing/2014/main" val="1963138147"/>
                    </a:ext>
                  </a:extLst>
                </a:gridCol>
                <a:gridCol w="812425">
                  <a:extLst>
                    <a:ext uri="{9D8B030D-6E8A-4147-A177-3AD203B41FA5}">
                      <a16:colId xmlns:a16="http://schemas.microsoft.com/office/drawing/2014/main" val="829906583"/>
                    </a:ext>
                  </a:extLst>
                </a:gridCol>
                <a:gridCol w="1142472">
                  <a:extLst>
                    <a:ext uri="{9D8B030D-6E8A-4147-A177-3AD203B41FA5}">
                      <a16:colId xmlns:a16="http://schemas.microsoft.com/office/drawing/2014/main" val="4091659902"/>
                    </a:ext>
                  </a:extLst>
                </a:gridCol>
                <a:gridCol w="1142472">
                  <a:extLst>
                    <a:ext uri="{9D8B030D-6E8A-4147-A177-3AD203B41FA5}">
                      <a16:colId xmlns:a16="http://schemas.microsoft.com/office/drawing/2014/main" val="670908301"/>
                    </a:ext>
                  </a:extLst>
                </a:gridCol>
                <a:gridCol w="990142">
                  <a:extLst>
                    <a:ext uri="{9D8B030D-6E8A-4147-A177-3AD203B41FA5}">
                      <a16:colId xmlns:a16="http://schemas.microsoft.com/office/drawing/2014/main" val="3937832977"/>
                    </a:ext>
                  </a:extLst>
                </a:gridCol>
                <a:gridCol w="888589">
                  <a:extLst>
                    <a:ext uri="{9D8B030D-6E8A-4147-A177-3AD203B41FA5}">
                      <a16:colId xmlns:a16="http://schemas.microsoft.com/office/drawing/2014/main" val="1005823237"/>
                    </a:ext>
                  </a:extLst>
                </a:gridCol>
              </a:tblGrid>
              <a:tr h="381000">
                <a:tc>
                  <a:txBody>
                    <a:bodyPr/>
                    <a:lstStyle/>
                    <a:p>
                      <a:pPr algn="ctr" fontAlgn="ctr"/>
                      <a:r>
                        <a:rPr lang="en-US" sz="1400" u="none" strike="noStrike">
                          <a:effectLst/>
                        </a:rPr>
                        <a:t>Test</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Subject</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Year</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Growth Measure</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Standard Error</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Index</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2048573386"/>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Algebra 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-0.4</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0.6</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-0.69</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3</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4045290871"/>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Algebra II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-5.9</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0.7</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-8.92</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3047367246"/>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Biology 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-3.7</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0.9</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-4.03</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2751291644"/>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Chemistry</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-12.4</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-6.68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2293068166"/>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English 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0.2</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-3.45</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1143309886"/>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English II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-0.4</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0.2</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306840862"/>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English III</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-0.2</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0.3</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-0.76</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3</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2051429189"/>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Geometry</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-5.9</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0.6</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-9.92</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Level 1</a:t>
                      </a:r>
                      <a:endParaRPr lang="en-US" sz="1400" b="0" i="0" u="none" strike="noStrike">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968321738"/>
                  </a:ext>
                </a:extLst>
              </a:tr>
              <a:tr h="381000">
                <a:tc>
                  <a:txBody>
                    <a:bodyPr/>
                    <a:lstStyle/>
                    <a:p>
                      <a:pPr algn="ctr" fontAlgn="ctr"/>
                      <a:r>
                        <a:rPr lang="en-US" sz="1400" u="none" strike="noStrike">
                          <a:effectLst/>
                        </a:rPr>
                        <a:t>EOC</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US History</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2018</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0.5</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0.4</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a:effectLst/>
                        </a:rPr>
                        <a:t>1.35</a:t>
                      </a:r>
                      <a:endParaRPr lang="en-US" sz="1400" b="0" i="0" u="none" strike="noStrike">
                        <a:solidFill>
                          <a:srgbClr val="000000"/>
                        </a:solidFill>
                        <a:effectLst/>
                        <a:latin typeface="Arial Narrow" panose="020B0604020202020204" pitchFamily="34" charset="0"/>
                      </a:endParaRPr>
                    </a:p>
                  </a:txBody>
                  <a:tcPr marL="9525" marR="9525" marT="9525" marB="0" anchor="ctr"/>
                </a:tc>
                <a:tc>
                  <a:txBody>
                    <a:bodyPr/>
                    <a:lstStyle/>
                    <a:p>
                      <a:pPr algn="ctr" fontAlgn="ctr"/>
                      <a:r>
                        <a:rPr lang="en-US" sz="1400" u="none" strike="noStrike" dirty="0">
                          <a:effectLst/>
                        </a:rPr>
                        <a:t>Level 4</a:t>
                      </a:r>
                      <a:endParaRPr lang="en-US" sz="1400" b="0" i="0" u="none" strike="noStrike" dirty="0">
                        <a:solidFill>
                          <a:srgbClr val="000000"/>
                        </a:solidFill>
                        <a:effectLst/>
                        <a:latin typeface="Arial Narrow" panose="020B0604020202020204" pitchFamily="34" charset="0"/>
                      </a:endParaRPr>
                    </a:p>
                  </a:txBody>
                  <a:tcPr marL="9525" marR="9525" marT="9525" marB="0" anchor="ctr"/>
                </a:tc>
                <a:extLst>
                  <a:ext uri="{0D108BD9-81ED-4DB2-BD59-A6C34878D82A}">
                    <a16:rowId xmlns:a16="http://schemas.microsoft.com/office/drawing/2014/main" val="4135329864"/>
                  </a:ext>
                </a:extLst>
              </a:tr>
            </a:tbl>
          </a:graphicData>
        </a:graphic>
      </p:graphicFrame>
    </p:spTree>
    <p:extLst>
      <p:ext uri="{BB962C8B-B14F-4D97-AF65-F5344CB8AC3E}">
        <p14:creationId xmlns:p14="http://schemas.microsoft.com/office/powerpoint/2010/main" val="340396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41036" y="231374"/>
            <a:ext cx="7886700" cy="1154663"/>
          </a:xfrm>
        </p:spPr>
        <p:txBody>
          <a:bodyPr>
            <a:normAutofit/>
          </a:bodyPr>
          <a:lstStyle/>
          <a:p>
            <a:pPr algn="ctr"/>
            <a:r>
              <a:rPr lang="en-US" sz="3200" dirty="0"/>
              <a:t>Value Added 2017-18</a:t>
            </a:r>
            <a:br>
              <a:rPr lang="en-US" sz="3200" dirty="0"/>
            </a:br>
            <a:r>
              <a:rPr lang="en-US" sz="3200" dirty="0"/>
              <a:t>3</a:t>
            </a:r>
            <a:r>
              <a:rPr lang="en-US" sz="3200" baseline="30000" dirty="0"/>
              <a:t>rd</a:t>
            </a:r>
            <a:r>
              <a:rPr lang="en-US" sz="3200" dirty="0"/>
              <a:t> – 8</a:t>
            </a:r>
            <a:r>
              <a:rPr lang="en-US" sz="3200" baseline="30000" dirty="0"/>
              <a:t>th</a:t>
            </a:r>
            <a:r>
              <a:rPr lang="en-US" sz="3200" dirty="0"/>
              <a:t> </a:t>
            </a:r>
            <a:r>
              <a:rPr lang="en-US" sz="3200" dirty="0" err="1"/>
              <a:t>TNReady</a:t>
            </a:r>
            <a:r>
              <a:rPr lang="en-US" sz="3200" dirty="0"/>
              <a:t> Composite, ELA</a:t>
            </a:r>
          </a:p>
        </p:txBody>
      </p:sp>
      <p:graphicFrame>
        <p:nvGraphicFramePr>
          <p:cNvPr id="8" name="Content Placeholder 7">
            <a:extLst>
              <a:ext uri="{FF2B5EF4-FFF2-40B4-BE49-F238E27FC236}">
                <a16:creationId xmlns:a16="http://schemas.microsoft.com/office/drawing/2014/main" id="{36E356B5-4743-2A4C-A0C2-2DAB1C365649}"/>
              </a:ext>
            </a:extLst>
          </p:cNvPr>
          <p:cNvGraphicFramePr>
            <a:graphicFrameLocks noGrp="1"/>
          </p:cNvGraphicFramePr>
          <p:nvPr>
            <p:ph idx="1"/>
            <p:extLst/>
          </p:nvPr>
        </p:nvGraphicFramePr>
        <p:xfrm>
          <a:off x="441036" y="1520792"/>
          <a:ext cx="8240951" cy="4273615"/>
        </p:xfrm>
        <a:graphic>
          <a:graphicData uri="http://schemas.openxmlformats.org/drawingml/2006/table">
            <a:tbl>
              <a:tblPr>
                <a:tableStyleId>{5C22544A-7EE6-4342-B048-85BDC9FD1C3A}</a:tableStyleId>
              </a:tblPr>
              <a:tblGrid>
                <a:gridCol w="2343756">
                  <a:extLst>
                    <a:ext uri="{9D8B030D-6E8A-4147-A177-3AD203B41FA5}">
                      <a16:colId xmlns:a16="http://schemas.microsoft.com/office/drawing/2014/main" val="2571720946"/>
                    </a:ext>
                  </a:extLst>
                </a:gridCol>
                <a:gridCol w="1360892">
                  <a:extLst>
                    <a:ext uri="{9D8B030D-6E8A-4147-A177-3AD203B41FA5}">
                      <a16:colId xmlns:a16="http://schemas.microsoft.com/office/drawing/2014/main" val="758644351"/>
                    </a:ext>
                  </a:extLst>
                </a:gridCol>
                <a:gridCol w="680445">
                  <a:extLst>
                    <a:ext uri="{9D8B030D-6E8A-4147-A177-3AD203B41FA5}">
                      <a16:colId xmlns:a16="http://schemas.microsoft.com/office/drawing/2014/main" val="2490918427"/>
                    </a:ext>
                  </a:extLst>
                </a:gridCol>
                <a:gridCol w="1134076">
                  <a:extLst>
                    <a:ext uri="{9D8B030D-6E8A-4147-A177-3AD203B41FA5}">
                      <a16:colId xmlns:a16="http://schemas.microsoft.com/office/drawing/2014/main" val="2259042850"/>
                    </a:ext>
                  </a:extLst>
                </a:gridCol>
                <a:gridCol w="1134076">
                  <a:extLst>
                    <a:ext uri="{9D8B030D-6E8A-4147-A177-3AD203B41FA5}">
                      <a16:colId xmlns:a16="http://schemas.microsoft.com/office/drawing/2014/main" val="740118278"/>
                    </a:ext>
                  </a:extLst>
                </a:gridCol>
                <a:gridCol w="982866">
                  <a:extLst>
                    <a:ext uri="{9D8B030D-6E8A-4147-A177-3AD203B41FA5}">
                      <a16:colId xmlns:a16="http://schemas.microsoft.com/office/drawing/2014/main" val="394600729"/>
                    </a:ext>
                  </a:extLst>
                </a:gridCol>
                <a:gridCol w="604840">
                  <a:extLst>
                    <a:ext uri="{9D8B030D-6E8A-4147-A177-3AD203B41FA5}">
                      <a16:colId xmlns:a16="http://schemas.microsoft.com/office/drawing/2014/main" val="2531015685"/>
                    </a:ext>
                  </a:extLst>
                </a:gridCol>
              </a:tblGrid>
              <a:tr h="357725">
                <a:tc>
                  <a:txBody>
                    <a:bodyPr/>
                    <a:lstStyle/>
                    <a:p>
                      <a:pPr algn="ctr" fontAlgn="ctr"/>
                      <a:r>
                        <a:rPr lang="en-US" sz="1200" u="none" strike="noStrike">
                          <a:effectLst/>
                        </a:rPr>
                        <a:t>Subject</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Grade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Year</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Growth Measure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Standard Error</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Index</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2558048266"/>
                  </a:ext>
                </a:extLst>
              </a:tr>
              <a:tr h="320044">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4</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4.05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5</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2601718882"/>
                  </a:ext>
                </a:extLst>
              </a:tr>
              <a:tr h="320044">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1.4</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5</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724941841"/>
                  </a:ext>
                </a:extLst>
              </a:tr>
              <a:tr h="320044">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6</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-14.24</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1</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3063621962"/>
                  </a:ext>
                </a:extLst>
              </a:tr>
              <a:tr h="320044">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7</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-3.15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1</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2226251975"/>
                  </a:ext>
                </a:extLst>
              </a:tr>
              <a:tr h="320044">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1.2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6.97</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5</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1375984619"/>
                  </a:ext>
                </a:extLst>
              </a:tr>
              <a:tr h="357725">
                <a:tc>
                  <a:txBody>
                    <a:bodyPr/>
                    <a:lstStyle/>
                    <a:p>
                      <a:pPr algn="ctr" fontAlgn="ctr"/>
                      <a:r>
                        <a:rPr lang="en-US" sz="1200" u="none" strike="noStrike">
                          <a:effectLst/>
                        </a:rPr>
                        <a:t>Composite</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Cumulative Grades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0.1</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3</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4042552778"/>
                  </a:ext>
                </a:extLst>
              </a:tr>
              <a:tr h="320044">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4</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1.6</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6.57</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5</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267131776"/>
                  </a:ext>
                </a:extLst>
              </a:tr>
              <a:tr h="320044">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-2.1</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1</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1653712913"/>
                  </a:ext>
                </a:extLst>
              </a:tr>
              <a:tr h="320044">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6</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-2.3</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-9.39</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1</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629594547"/>
                  </a:ext>
                </a:extLst>
              </a:tr>
              <a:tr h="320044">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7</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1</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3.95</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5</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3406358680"/>
                  </a:ext>
                </a:extLst>
              </a:tr>
              <a:tr h="320044">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0.3</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0.1</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Level 3</a:t>
                      </a:r>
                      <a:endParaRPr lang="en-US" sz="1200" b="0" i="0" u="none" strike="noStrike">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2094770625"/>
                  </a:ext>
                </a:extLst>
              </a:tr>
              <a:tr h="357725">
                <a:tc>
                  <a:txBody>
                    <a:bodyPr/>
                    <a:lstStyle/>
                    <a:p>
                      <a:pPr algn="ctr" fontAlgn="ctr"/>
                      <a:r>
                        <a:rPr lang="en-US" sz="1200" u="none" strike="noStrike">
                          <a:effectLst/>
                        </a:rPr>
                        <a:t>English Language Arts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Cumulative Grades</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2018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0.1</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a:effectLst/>
                        </a:rPr>
                        <a:t>-0.28</a:t>
                      </a:r>
                      <a:endParaRPr lang="en-US" sz="1200" b="0" i="0" u="none" strike="noStrike">
                        <a:solidFill>
                          <a:srgbClr val="000000"/>
                        </a:solidFill>
                        <a:effectLst/>
                        <a:latin typeface="Arial Narrow" panose="020B0604020202020204" pitchFamily="34" charset="0"/>
                      </a:endParaRPr>
                    </a:p>
                  </a:txBody>
                  <a:tcPr marL="8368" marR="8368" marT="8368" marB="0" anchor="ctr"/>
                </a:tc>
                <a:tc>
                  <a:txBody>
                    <a:bodyPr/>
                    <a:lstStyle/>
                    <a:p>
                      <a:pPr algn="ctr" fontAlgn="ctr"/>
                      <a:r>
                        <a:rPr lang="en-US" sz="1200" u="none" strike="noStrike" dirty="0">
                          <a:effectLst/>
                        </a:rPr>
                        <a:t>Level 3</a:t>
                      </a:r>
                      <a:endParaRPr lang="en-US" sz="1200" b="0" i="0" u="none" strike="noStrike" dirty="0">
                        <a:solidFill>
                          <a:srgbClr val="000000"/>
                        </a:solidFill>
                        <a:effectLst/>
                        <a:latin typeface="Arial Narrow" panose="020B0604020202020204" pitchFamily="34" charset="0"/>
                      </a:endParaRPr>
                    </a:p>
                  </a:txBody>
                  <a:tcPr marL="8368" marR="8368" marT="8368" marB="0" anchor="ctr"/>
                </a:tc>
                <a:extLst>
                  <a:ext uri="{0D108BD9-81ED-4DB2-BD59-A6C34878D82A}">
                    <a16:rowId xmlns:a16="http://schemas.microsoft.com/office/drawing/2014/main" val="3706129862"/>
                  </a:ext>
                </a:extLst>
              </a:tr>
            </a:tbl>
          </a:graphicData>
        </a:graphic>
      </p:graphicFrame>
    </p:spTree>
    <p:extLst>
      <p:ext uri="{BB962C8B-B14F-4D97-AF65-F5344CB8AC3E}">
        <p14:creationId xmlns:p14="http://schemas.microsoft.com/office/powerpoint/2010/main" val="195342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41036" y="231374"/>
            <a:ext cx="7886700" cy="1154663"/>
          </a:xfrm>
        </p:spPr>
        <p:txBody>
          <a:bodyPr>
            <a:normAutofit/>
          </a:bodyPr>
          <a:lstStyle/>
          <a:p>
            <a:pPr algn="ctr"/>
            <a:r>
              <a:rPr lang="en-US" sz="3200" dirty="0"/>
              <a:t>Value Added 2017-18</a:t>
            </a:r>
            <a:br>
              <a:rPr lang="en-US" sz="3200" dirty="0"/>
            </a:br>
            <a:r>
              <a:rPr lang="en-US" sz="3200" dirty="0"/>
              <a:t>3</a:t>
            </a:r>
            <a:r>
              <a:rPr lang="en-US" sz="3200" baseline="30000" dirty="0"/>
              <a:t>rd</a:t>
            </a:r>
            <a:r>
              <a:rPr lang="en-US" sz="3200" dirty="0"/>
              <a:t> – 8</a:t>
            </a:r>
            <a:r>
              <a:rPr lang="en-US" sz="3200" baseline="30000" dirty="0"/>
              <a:t>th</a:t>
            </a:r>
            <a:r>
              <a:rPr lang="en-US" sz="3200" dirty="0"/>
              <a:t> </a:t>
            </a:r>
            <a:r>
              <a:rPr lang="en-US" sz="3200" dirty="0" err="1"/>
              <a:t>TNReady</a:t>
            </a:r>
            <a:r>
              <a:rPr lang="en-US" sz="3200" dirty="0"/>
              <a:t> Math, Sc, SS</a:t>
            </a:r>
          </a:p>
        </p:txBody>
      </p:sp>
      <p:graphicFrame>
        <p:nvGraphicFramePr>
          <p:cNvPr id="5" name="Content Placeholder 4">
            <a:extLst>
              <a:ext uri="{FF2B5EF4-FFF2-40B4-BE49-F238E27FC236}">
                <a16:creationId xmlns:a16="http://schemas.microsoft.com/office/drawing/2014/main" id="{32CBADFA-4CDB-334E-81F0-599AB6424B53}"/>
              </a:ext>
            </a:extLst>
          </p:cNvPr>
          <p:cNvGraphicFramePr>
            <a:graphicFrameLocks noGrp="1"/>
          </p:cNvGraphicFramePr>
          <p:nvPr>
            <p:ph idx="1"/>
            <p:extLst/>
          </p:nvPr>
        </p:nvGraphicFramePr>
        <p:xfrm>
          <a:off x="1010847" y="1296232"/>
          <a:ext cx="6747078" cy="4546302"/>
        </p:xfrm>
        <a:graphic>
          <a:graphicData uri="http://schemas.openxmlformats.org/drawingml/2006/table">
            <a:tbl>
              <a:tblPr>
                <a:tableStyleId>{5C22544A-7EE6-4342-B048-85BDC9FD1C3A}</a:tableStyleId>
              </a:tblPr>
              <a:tblGrid>
                <a:gridCol w="1918893">
                  <a:extLst>
                    <a:ext uri="{9D8B030D-6E8A-4147-A177-3AD203B41FA5}">
                      <a16:colId xmlns:a16="http://schemas.microsoft.com/office/drawing/2014/main" val="1029562333"/>
                    </a:ext>
                  </a:extLst>
                </a:gridCol>
                <a:gridCol w="1114196">
                  <a:extLst>
                    <a:ext uri="{9D8B030D-6E8A-4147-A177-3AD203B41FA5}">
                      <a16:colId xmlns:a16="http://schemas.microsoft.com/office/drawing/2014/main" val="1872447612"/>
                    </a:ext>
                  </a:extLst>
                </a:gridCol>
                <a:gridCol w="557099">
                  <a:extLst>
                    <a:ext uri="{9D8B030D-6E8A-4147-A177-3AD203B41FA5}">
                      <a16:colId xmlns:a16="http://schemas.microsoft.com/office/drawing/2014/main" val="717210865"/>
                    </a:ext>
                  </a:extLst>
                </a:gridCol>
                <a:gridCol w="928497">
                  <a:extLst>
                    <a:ext uri="{9D8B030D-6E8A-4147-A177-3AD203B41FA5}">
                      <a16:colId xmlns:a16="http://schemas.microsoft.com/office/drawing/2014/main" val="4184156979"/>
                    </a:ext>
                  </a:extLst>
                </a:gridCol>
                <a:gridCol w="928497">
                  <a:extLst>
                    <a:ext uri="{9D8B030D-6E8A-4147-A177-3AD203B41FA5}">
                      <a16:colId xmlns:a16="http://schemas.microsoft.com/office/drawing/2014/main" val="3078266760"/>
                    </a:ext>
                  </a:extLst>
                </a:gridCol>
                <a:gridCol w="804697">
                  <a:extLst>
                    <a:ext uri="{9D8B030D-6E8A-4147-A177-3AD203B41FA5}">
                      <a16:colId xmlns:a16="http://schemas.microsoft.com/office/drawing/2014/main" val="666967314"/>
                    </a:ext>
                  </a:extLst>
                </a:gridCol>
                <a:gridCol w="495199">
                  <a:extLst>
                    <a:ext uri="{9D8B030D-6E8A-4147-A177-3AD203B41FA5}">
                      <a16:colId xmlns:a16="http://schemas.microsoft.com/office/drawing/2014/main" val="810252850"/>
                    </a:ext>
                  </a:extLst>
                </a:gridCol>
              </a:tblGrid>
              <a:tr h="316899">
                <a:tc>
                  <a:txBody>
                    <a:bodyPr/>
                    <a:lstStyle/>
                    <a:p>
                      <a:pPr algn="ctr" fontAlgn="ctr"/>
                      <a:r>
                        <a:rPr lang="en-US" sz="1000" u="none" strike="noStrike">
                          <a:effectLst/>
                        </a:rPr>
                        <a:t>Subject</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Grade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Year</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Growth Measure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Standard Error</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Index</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3243538187"/>
                  </a:ext>
                </a:extLst>
              </a:tr>
              <a:tr h="276585">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4</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-0.02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3</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323977111"/>
                  </a:ext>
                </a:extLst>
              </a:tr>
              <a:tr h="276585">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4.2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16.71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5</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2559058608"/>
                  </a:ext>
                </a:extLst>
              </a:tr>
              <a:tr h="276585">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-8.57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1</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2418528566"/>
                  </a:ext>
                </a:extLst>
              </a:tr>
              <a:tr h="276585">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-8.31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1</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320885131"/>
                  </a:ext>
                </a:extLst>
              </a:tr>
              <a:tr h="276585">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-0.47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3</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279522062"/>
                  </a:ext>
                </a:extLst>
              </a:tr>
              <a:tr h="316899">
                <a:tc>
                  <a:txBody>
                    <a:bodyPr/>
                    <a:lstStyle/>
                    <a:p>
                      <a:pPr algn="ctr" fontAlgn="ctr"/>
                      <a:r>
                        <a:rPr lang="en-US" sz="1000" u="none" strike="noStrike">
                          <a:effectLst/>
                        </a:rPr>
                        <a:t>Math</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Cumulative Grades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0.27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3</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934004101"/>
                  </a:ext>
                </a:extLst>
              </a:tr>
              <a:tr h="276585">
                <a:tc>
                  <a:txBody>
                    <a:bodyPr/>
                    <a:lstStyle/>
                    <a:p>
                      <a:pPr algn="ctr" fontAlgn="ctr"/>
                      <a:r>
                        <a:rPr lang="en-US" sz="1000" u="none" strike="noStrike">
                          <a:effectLst/>
                        </a:rPr>
                        <a:t>Science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0.4</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1.81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4</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922975411"/>
                  </a:ext>
                </a:extLst>
              </a:tr>
              <a:tr h="276585">
                <a:tc>
                  <a:txBody>
                    <a:bodyPr/>
                    <a:lstStyle/>
                    <a:p>
                      <a:pPr algn="ctr" fontAlgn="ctr"/>
                      <a:r>
                        <a:rPr lang="en-US" sz="1000" u="none" strike="noStrike">
                          <a:effectLst/>
                        </a:rPr>
                        <a:t>Science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-2.9</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-11.59</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1</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2415312367"/>
                  </a:ext>
                </a:extLst>
              </a:tr>
              <a:tr h="276585">
                <a:tc>
                  <a:txBody>
                    <a:bodyPr/>
                    <a:lstStyle/>
                    <a:p>
                      <a:pPr algn="ctr" fontAlgn="ctr"/>
                      <a:r>
                        <a:rPr lang="en-US" sz="1000" u="none" strike="noStrike">
                          <a:effectLst/>
                        </a:rPr>
                        <a:t>Science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2</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2095333605"/>
                  </a:ext>
                </a:extLst>
              </a:tr>
              <a:tr h="276585">
                <a:tc>
                  <a:txBody>
                    <a:bodyPr/>
                    <a:lstStyle/>
                    <a:p>
                      <a:pPr algn="ctr" fontAlgn="ctr"/>
                      <a:r>
                        <a:rPr lang="en-US" sz="1000" u="none" strike="noStrike">
                          <a:effectLst/>
                        </a:rPr>
                        <a:t>Science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3.6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14.46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5</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300778836"/>
                  </a:ext>
                </a:extLst>
              </a:tr>
              <a:tr h="316899">
                <a:tc>
                  <a:txBody>
                    <a:bodyPr/>
                    <a:lstStyle/>
                    <a:p>
                      <a:pPr algn="ctr" fontAlgn="ctr"/>
                      <a:r>
                        <a:rPr lang="en-US" sz="1000" u="none" strike="noStrike">
                          <a:effectLst/>
                        </a:rPr>
                        <a:t>Science</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Cumulative Grades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0.1</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0.57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3</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295451276"/>
                  </a:ext>
                </a:extLst>
              </a:tr>
              <a:tr h="276585">
                <a:tc>
                  <a:txBody>
                    <a:bodyPr/>
                    <a:lstStyle/>
                    <a:p>
                      <a:pPr algn="ctr" fontAlgn="ctr"/>
                      <a:r>
                        <a:rPr lang="en-US" sz="1000" u="none" strike="noStrike">
                          <a:effectLst/>
                        </a:rPr>
                        <a:t>Social Studies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5.6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10.18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5</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1914091331"/>
                  </a:ext>
                </a:extLst>
              </a:tr>
              <a:tr h="276585">
                <a:tc>
                  <a:txBody>
                    <a:bodyPr/>
                    <a:lstStyle/>
                    <a:p>
                      <a:pPr algn="ctr" fontAlgn="ctr"/>
                      <a:r>
                        <a:rPr lang="en-US" sz="1000" u="none" strike="noStrike">
                          <a:effectLst/>
                        </a:rPr>
                        <a:t>Social Studies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6</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0.65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3</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690103234"/>
                  </a:ext>
                </a:extLst>
              </a:tr>
              <a:tr h="276585">
                <a:tc>
                  <a:txBody>
                    <a:bodyPr/>
                    <a:lstStyle/>
                    <a:p>
                      <a:pPr algn="ctr" fontAlgn="ctr"/>
                      <a:r>
                        <a:rPr lang="en-US" sz="1000" u="none" strike="noStrike">
                          <a:effectLst/>
                        </a:rPr>
                        <a:t>Social Studies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7</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3.8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7.45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Level 5</a:t>
                      </a:r>
                      <a:endParaRPr lang="en-US" sz="1000" b="0" i="0" u="none" strike="noStrike">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756146289"/>
                  </a:ext>
                </a:extLst>
              </a:tr>
              <a:tr h="276585">
                <a:tc>
                  <a:txBody>
                    <a:bodyPr/>
                    <a:lstStyle/>
                    <a:p>
                      <a:pPr algn="ctr" fontAlgn="ctr"/>
                      <a:r>
                        <a:rPr lang="en-US" sz="1000" u="none" strike="noStrike">
                          <a:effectLst/>
                        </a:rPr>
                        <a:t>Social Studies</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2018</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3.3</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0.5</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a:effectLst/>
                        </a:rPr>
                        <a:t>6.62</a:t>
                      </a:r>
                      <a:endParaRPr lang="en-US" sz="1000" b="0" i="0" u="none" strike="noStrike">
                        <a:solidFill>
                          <a:srgbClr val="000000"/>
                        </a:solidFill>
                        <a:effectLst/>
                        <a:latin typeface="Arial Narrow" panose="020B0604020202020204" pitchFamily="34" charset="0"/>
                      </a:endParaRPr>
                    </a:p>
                  </a:txBody>
                  <a:tcPr marL="6799" marR="6799" marT="6799" marB="0" anchor="ctr"/>
                </a:tc>
                <a:tc>
                  <a:txBody>
                    <a:bodyPr/>
                    <a:lstStyle/>
                    <a:p>
                      <a:pPr algn="ctr" fontAlgn="ctr"/>
                      <a:r>
                        <a:rPr lang="en-US" sz="1000" u="none" strike="noStrike" dirty="0">
                          <a:effectLst/>
                        </a:rPr>
                        <a:t>Level 5</a:t>
                      </a:r>
                      <a:endParaRPr lang="en-US" sz="1000" b="0" i="0" u="none" strike="noStrike" dirty="0">
                        <a:solidFill>
                          <a:srgbClr val="000000"/>
                        </a:solidFill>
                        <a:effectLst/>
                        <a:latin typeface="Arial Narrow" panose="020B0604020202020204" pitchFamily="34" charset="0"/>
                      </a:endParaRPr>
                    </a:p>
                  </a:txBody>
                  <a:tcPr marL="6799" marR="6799" marT="6799" marB="0" anchor="ctr"/>
                </a:tc>
                <a:extLst>
                  <a:ext uri="{0D108BD9-81ED-4DB2-BD59-A6C34878D82A}">
                    <a16:rowId xmlns:a16="http://schemas.microsoft.com/office/drawing/2014/main" val="321232050"/>
                  </a:ext>
                </a:extLst>
              </a:tr>
            </a:tbl>
          </a:graphicData>
        </a:graphic>
      </p:graphicFrame>
    </p:spTree>
    <p:extLst>
      <p:ext uri="{BB962C8B-B14F-4D97-AF65-F5344CB8AC3E}">
        <p14:creationId xmlns:p14="http://schemas.microsoft.com/office/powerpoint/2010/main" val="31403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8A98-4D17-2941-8BC4-E12D28424198}"/>
              </a:ext>
            </a:extLst>
          </p:cNvPr>
          <p:cNvSpPr>
            <a:spLocks noGrp="1"/>
          </p:cNvSpPr>
          <p:nvPr>
            <p:ph type="title"/>
          </p:nvPr>
        </p:nvSpPr>
        <p:spPr>
          <a:xfrm>
            <a:off x="441036" y="231374"/>
            <a:ext cx="7886700" cy="894782"/>
          </a:xfrm>
        </p:spPr>
        <p:txBody>
          <a:bodyPr>
            <a:normAutofit/>
          </a:bodyPr>
          <a:lstStyle/>
          <a:p>
            <a:pPr algn="ctr"/>
            <a:r>
              <a:rPr lang="en-US" sz="3200" dirty="0"/>
              <a:t>Achievement 2017-18</a:t>
            </a:r>
          </a:p>
        </p:txBody>
      </p:sp>
      <p:graphicFrame>
        <p:nvGraphicFramePr>
          <p:cNvPr id="9" name="Content Placeholder 8">
            <a:extLst>
              <a:ext uri="{FF2B5EF4-FFF2-40B4-BE49-F238E27FC236}">
                <a16:creationId xmlns:a16="http://schemas.microsoft.com/office/drawing/2014/main" id="{4179E1E5-15A2-694A-A621-C89AE7820B86}"/>
              </a:ext>
            </a:extLst>
          </p:cNvPr>
          <p:cNvGraphicFramePr>
            <a:graphicFrameLocks noGrp="1"/>
          </p:cNvGraphicFramePr>
          <p:nvPr>
            <p:ph idx="1"/>
            <p:extLst>
              <p:ext uri="{D42A27DB-BD31-4B8C-83A1-F6EECF244321}">
                <p14:modId xmlns:p14="http://schemas.microsoft.com/office/powerpoint/2010/main" val="3673995270"/>
              </p:ext>
            </p:extLst>
          </p:nvPr>
        </p:nvGraphicFramePr>
        <p:xfrm>
          <a:off x="336746" y="1285274"/>
          <a:ext cx="8566484" cy="4427638"/>
        </p:xfrm>
        <a:graphic>
          <a:graphicData uri="http://schemas.openxmlformats.org/drawingml/2006/table">
            <a:tbl>
              <a:tblPr>
                <a:tableStyleId>{5C22544A-7EE6-4342-B048-85BDC9FD1C3A}</a:tableStyleId>
              </a:tblPr>
              <a:tblGrid>
                <a:gridCol w="773117">
                  <a:extLst>
                    <a:ext uri="{9D8B030D-6E8A-4147-A177-3AD203B41FA5}">
                      <a16:colId xmlns:a16="http://schemas.microsoft.com/office/drawing/2014/main" val="894186741"/>
                    </a:ext>
                  </a:extLst>
                </a:gridCol>
                <a:gridCol w="1021936">
                  <a:extLst>
                    <a:ext uri="{9D8B030D-6E8A-4147-A177-3AD203B41FA5}">
                      <a16:colId xmlns:a16="http://schemas.microsoft.com/office/drawing/2014/main" val="1901358476"/>
                    </a:ext>
                  </a:extLst>
                </a:gridCol>
                <a:gridCol w="1697301">
                  <a:extLst>
                    <a:ext uri="{9D8B030D-6E8A-4147-A177-3AD203B41FA5}">
                      <a16:colId xmlns:a16="http://schemas.microsoft.com/office/drawing/2014/main" val="544774959"/>
                    </a:ext>
                  </a:extLst>
                </a:gridCol>
                <a:gridCol w="2061643">
                  <a:extLst>
                    <a:ext uri="{9D8B030D-6E8A-4147-A177-3AD203B41FA5}">
                      <a16:colId xmlns:a16="http://schemas.microsoft.com/office/drawing/2014/main" val="2243419677"/>
                    </a:ext>
                  </a:extLst>
                </a:gridCol>
                <a:gridCol w="3012487">
                  <a:extLst>
                    <a:ext uri="{9D8B030D-6E8A-4147-A177-3AD203B41FA5}">
                      <a16:colId xmlns:a16="http://schemas.microsoft.com/office/drawing/2014/main" val="379111253"/>
                    </a:ext>
                  </a:extLst>
                </a:gridCol>
              </a:tblGrid>
              <a:tr h="197332">
                <a:tc>
                  <a:txBody>
                    <a:bodyPr/>
                    <a:lstStyle/>
                    <a:p>
                      <a:pPr algn="ctr" fontAlgn="ctr"/>
                      <a:r>
                        <a:rPr lang="en-US" sz="1000" u="none" strike="noStrike" dirty="0">
                          <a:effectLst/>
                        </a:rPr>
                        <a:t>subject</a:t>
                      </a:r>
                      <a:endParaRPr lang="en-US" sz="1000" b="0" i="0" u="none" strike="noStrike" dirty="0">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grade</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Percent Proficient (2018)</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Percent Proficient (2017)</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State</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3269546439"/>
                  </a:ext>
                </a:extLst>
              </a:tr>
              <a:tr h="197332">
                <a:tc>
                  <a:txBody>
                    <a:bodyPr/>
                    <a:lstStyle/>
                    <a:p>
                      <a:pPr algn="ctr" fontAlgn="ctr"/>
                      <a:r>
                        <a:rPr lang="en-US" sz="1000" u="none" strike="noStrike">
                          <a:effectLst/>
                        </a:rPr>
                        <a:t>Algebra 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26.8</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25.0</a:t>
                      </a:r>
                      <a:endParaRPr lang="en-US" sz="1000" b="0" i="0" u="none" strike="noStrike">
                        <a:solidFill>
                          <a:srgbClr val="000000"/>
                        </a:solidFill>
                        <a:effectLst/>
                        <a:latin typeface="Arial" panose="020B0604020202020204" pitchFamily="34" charset="0"/>
                      </a:endParaRPr>
                    </a:p>
                  </a:txBody>
                  <a:tcPr marL="8193" marR="8193" marT="8193" marB="0" anchor="ctr"/>
                </a:tc>
                <a:tc rowSpan="3">
                  <a:txBody>
                    <a:bodyPr/>
                    <a:lstStyle/>
                    <a:p>
                      <a:pPr algn="ctr" fontAlgn="ctr"/>
                      <a:r>
                        <a:rPr lang="en-US" sz="1000" u="none" strike="noStrike">
                          <a:effectLst/>
                        </a:rPr>
                        <a:t>HS Math = 22.5 (2018)</a:t>
                      </a:r>
                      <a:br>
                        <a:rPr lang="en-US" sz="1000" u="none" strike="noStrike">
                          <a:effectLst/>
                        </a:rPr>
                      </a:br>
                      <a:r>
                        <a:rPr lang="en-US" sz="1000" u="none" strike="noStrike">
                          <a:effectLst/>
                        </a:rPr>
                        <a:t>HS Math = 21.5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3844111845"/>
                  </a:ext>
                </a:extLst>
              </a:tr>
              <a:tr h="197332">
                <a:tc>
                  <a:txBody>
                    <a:bodyPr/>
                    <a:lstStyle/>
                    <a:p>
                      <a:pPr algn="ctr" fontAlgn="ctr"/>
                      <a:r>
                        <a:rPr lang="en-US" sz="1000" u="none" strike="noStrike">
                          <a:effectLst/>
                        </a:rPr>
                        <a:t>Algebra II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24.8</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30.1</a:t>
                      </a:r>
                      <a:endParaRPr lang="en-US" sz="1000" b="0" i="0" u="none" strike="noStrike">
                        <a:solidFill>
                          <a:srgbClr val="000000"/>
                        </a:solidFill>
                        <a:effectLst/>
                        <a:latin typeface="Arial" panose="020B0604020202020204" pitchFamily="34" charset="0"/>
                      </a:endParaRPr>
                    </a:p>
                  </a:txBody>
                  <a:tcPr marL="8193" marR="8193" marT="8193" marB="0" anchor="ctr"/>
                </a:tc>
                <a:tc vMerge="1">
                  <a:txBody>
                    <a:bodyPr/>
                    <a:lstStyle/>
                    <a:p>
                      <a:endParaRPr lang="en-US"/>
                    </a:p>
                  </a:txBody>
                  <a:tcPr/>
                </a:tc>
                <a:extLst>
                  <a:ext uri="{0D108BD9-81ED-4DB2-BD59-A6C34878D82A}">
                    <a16:rowId xmlns:a16="http://schemas.microsoft.com/office/drawing/2014/main" val="2666796549"/>
                  </a:ext>
                </a:extLst>
              </a:tr>
              <a:tr h="197332">
                <a:tc>
                  <a:txBody>
                    <a:bodyPr/>
                    <a:lstStyle/>
                    <a:p>
                      <a:pPr algn="ctr" fontAlgn="ctr"/>
                      <a:r>
                        <a:rPr lang="en-US" sz="1000" u="none" strike="noStrike">
                          <a:effectLst/>
                        </a:rPr>
                        <a:t>Geometry</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23.8</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31.6</a:t>
                      </a:r>
                      <a:endParaRPr lang="en-US" sz="1000" b="0" i="0" u="none" strike="noStrike">
                        <a:solidFill>
                          <a:srgbClr val="000000"/>
                        </a:solidFill>
                        <a:effectLst/>
                        <a:latin typeface="Arial" panose="020B0604020202020204" pitchFamily="34" charset="0"/>
                      </a:endParaRPr>
                    </a:p>
                  </a:txBody>
                  <a:tcPr marL="8193" marR="8193" marT="8193" marB="0" anchor="ctr"/>
                </a:tc>
                <a:tc vMerge="1">
                  <a:txBody>
                    <a:bodyPr/>
                    <a:lstStyle/>
                    <a:p>
                      <a:endParaRPr lang="en-US"/>
                    </a:p>
                  </a:txBody>
                  <a:tcPr/>
                </a:tc>
                <a:extLst>
                  <a:ext uri="{0D108BD9-81ED-4DB2-BD59-A6C34878D82A}">
                    <a16:rowId xmlns:a16="http://schemas.microsoft.com/office/drawing/2014/main" val="420124597"/>
                  </a:ext>
                </a:extLst>
              </a:tr>
              <a:tr h="197332">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1129132015"/>
                  </a:ext>
                </a:extLst>
              </a:tr>
              <a:tr h="197332">
                <a:tc>
                  <a:txBody>
                    <a:bodyPr/>
                    <a:lstStyle/>
                    <a:p>
                      <a:pPr algn="ctr" fontAlgn="ctr"/>
                      <a:r>
                        <a:rPr lang="en-US" sz="1000" u="none" strike="noStrike">
                          <a:effectLst/>
                        </a:rPr>
                        <a:t>Biology 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57.5</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78.2</a:t>
                      </a:r>
                      <a:endParaRPr lang="en-US" sz="1000" b="0" i="0" u="none" strike="noStrike">
                        <a:solidFill>
                          <a:srgbClr val="000000"/>
                        </a:solidFill>
                        <a:effectLst/>
                        <a:latin typeface="Arial" panose="020B0604020202020204" pitchFamily="34" charset="0"/>
                      </a:endParaRPr>
                    </a:p>
                  </a:txBody>
                  <a:tcPr marL="8193" marR="8193" marT="8193" marB="0" anchor="ctr"/>
                </a:tc>
                <a:tc rowSpan="2">
                  <a:txBody>
                    <a:bodyPr/>
                    <a:lstStyle/>
                    <a:p>
                      <a:pPr algn="ctr" fontAlgn="ctr"/>
                      <a:r>
                        <a:rPr lang="en-US" sz="1000" u="none" strike="noStrike">
                          <a:effectLst/>
                        </a:rPr>
                        <a:t>HS Sc = 45.3 (2018)</a:t>
                      </a:r>
                      <a:br>
                        <a:rPr lang="en-US" sz="1000" u="none" strike="noStrike">
                          <a:effectLst/>
                        </a:rPr>
                      </a:br>
                      <a:r>
                        <a:rPr lang="en-US" sz="1000" u="none" strike="noStrike">
                          <a:effectLst/>
                        </a:rPr>
                        <a:t>HS Sc = 51.0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1355249252"/>
                  </a:ext>
                </a:extLst>
              </a:tr>
              <a:tr h="197332">
                <a:tc>
                  <a:txBody>
                    <a:bodyPr/>
                    <a:lstStyle/>
                    <a:p>
                      <a:pPr algn="ctr" fontAlgn="ctr"/>
                      <a:r>
                        <a:rPr lang="en-US" sz="1000" u="none" strike="noStrike">
                          <a:effectLst/>
                        </a:rPr>
                        <a:t>Chemistry</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46.7</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52.8</a:t>
                      </a:r>
                      <a:endParaRPr lang="en-US" sz="1000" b="0" i="0" u="none" strike="noStrike">
                        <a:solidFill>
                          <a:srgbClr val="000000"/>
                        </a:solidFill>
                        <a:effectLst/>
                        <a:latin typeface="Arial" panose="020B0604020202020204" pitchFamily="34" charset="0"/>
                      </a:endParaRPr>
                    </a:p>
                  </a:txBody>
                  <a:tcPr marL="8193" marR="8193" marT="8193" marB="0" anchor="ctr"/>
                </a:tc>
                <a:tc vMerge="1">
                  <a:txBody>
                    <a:bodyPr/>
                    <a:lstStyle/>
                    <a:p>
                      <a:endParaRPr lang="en-US"/>
                    </a:p>
                  </a:txBody>
                  <a:tcPr/>
                </a:tc>
                <a:extLst>
                  <a:ext uri="{0D108BD9-81ED-4DB2-BD59-A6C34878D82A}">
                    <a16:rowId xmlns:a16="http://schemas.microsoft.com/office/drawing/2014/main" val="2238188529"/>
                  </a:ext>
                </a:extLst>
              </a:tr>
              <a:tr h="197332">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3403379934"/>
                  </a:ext>
                </a:extLst>
              </a:tr>
              <a:tr h="197332">
                <a:tc>
                  <a:txBody>
                    <a:bodyPr/>
                    <a:lstStyle/>
                    <a:p>
                      <a:pPr algn="ctr" fontAlgn="ctr"/>
                      <a:r>
                        <a:rPr lang="en-US" sz="1000" u="none" strike="noStrike">
                          <a:effectLst/>
                        </a:rPr>
                        <a:t>English 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27.3</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35.9</a:t>
                      </a:r>
                      <a:endParaRPr lang="en-US" sz="1000" b="0" i="0" u="none" strike="noStrike">
                        <a:solidFill>
                          <a:srgbClr val="000000"/>
                        </a:solidFill>
                        <a:effectLst/>
                        <a:latin typeface="Arial" panose="020B0604020202020204" pitchFamily="34" charset="0"/>
                      </a:endParaRPr>
                    </a:p>
                  </a:txBody>
                  <a:tcPr marL="8193" marR="8193" marT="8193" marB="0" anchor="ctr"/>
                </a:tc>
                <a:tc rowSpan="3">
                  <a:txBody>
                    <a:bodyPr/>
                    <a:lstStyle/>
                    <a:p>
                      <a:pPr algn="ctr" fontAlgn="ctr"/>
                      <a:r>
                        <a:rPr lang="en-US" sz="1000" u="none" strike="noStrike">
                          <a:effectLst/>
                        </a:rPr>
                        <a:t>HS ELA = 29.4 (2018)</a:t>
                      </a:r>
                      <a:br>
                        <a:rPr lang="en-US" sz="1000" u="none" strike="noStrike">
                          <a:effectLst/>
                        </a:rPr>
                      </a:br>
                      <a:r>
                        <a:rPr lang="en-US" sz="1000" u="none" strike="noStrike">
                          <a:effectLst/>
                        </a:rPr>
                        <a:t>HS ELA = 34.6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214774767"/>
                  </a:ext>
                </a:extLst>
              </a:tr>
              <a:tr h="197332">
                <a:tc>
                  <a:txBody>
                    <a:bodyPr/>
                    <a:lstStyle/>
                    <a:p>
                      <a:pPr algn="ctr" fontAlgn="ctr"/>
                      <a:r>
                        <a:rPr lang="en-US" sz="1000" u="none" strike="noStrike">
                          <a:effectLst/>
                        </a:rPr>
                        <a:t>English II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38.1</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47.5</a:t>
                      </a:r>
                      <a:endParaRPr lang="en-US" sz="1000" b="0" i="0" u="none" strike="noStrike">
                        <a:solidFill>
                          <a:srgbClr val="000000"/>
                        </a:solidFill>
                        <a:effectLst/>
                        <a:latin typeface="Arial" panose="020B0604020202020204" pitchFamily="34" charset="0"/>
                      </a:endParaRPr>
                    </a:p>
                  </a:txBody>
                  <a:tcPr marL="8193" marR="8193" marT="8193" marB="0" anchor="ctr"/>
                </a:tc>
                <a:tc vMerge="1">
                  <a:txBody>
                    <a:bodyPr/>
                    <a:lstStyle/>
                    <a:p>
                      <a:endParaRPr lang="en-US"/>
                    </a:p>
                  </a:txBody>
                  <a:tcPr/>
                </a:tc>
                <a:extLst>
                  <a:ext uri="{0D108BD9-81ED-4DB2-BD59-A6C34878D82A}">
                    <a16:rowId xmlns:a16="http://schemas.microsoft.com/office/drawing/2014/main" val="4216997975"/>
                  </a:ext>
                </a:extLst>
              </a:tr>
              <a:tr h="197332">
                <a:tc>
                  <a:txBody>
                    <a:bodyPr/>
                    <a:lstStyle/>
                    <a:p>
                      <a:pPr algn="ctr" fontAlgn="ctr"/>
                      <a:r>
                        <a:rPr lang="en-US" sz="1000" u="none" strike="noStrike">
                          <a:effectLst/>
                        </a:rPr>
                        <a:t>English III</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31.0</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38.3</a:t>
                      </a:r>
                      <a:endParaRPr lang="en-US" sz="1000" b="0" i="0" u="none" strike="noStrike">
                        <a:solidFill>
                          <a:srgbClr val="000000"/>
                        </a:solidFill>
                        <a:effectLst/>
                        <a:latin typeface="Arial" panose="020B0604020202020204" pitchFamily="34" charset="0"/>
                      </a:endParaRPr>
                    </a:p>
                  </a:txBody>
                  <a:tcPr marL="8193" marR="8193" marT="8193" marB="0" anchor="ctr"/>
                </a:tc>
                <a:tc vMerge="1">
                  <a:txBody>
                    <a:bodyPr/>
                    <a:lstStyle/>
                    <a:p>
                      <a:endParaRPr lang="en-US"/>
                    </a:p>
                  </a:txBody>
                  <a:tcPr/>
                </a:tc>
                <a:extLst>
                  <a:ext uri="{0D108BD9-81ED-4DB2-BD59-A6C34878D82A}">
                    <a16:rowId xmlns:a16="http://schemas.microsoft.com/office/drawing/2014/main" val="1431902206"/>
                  </a:ext>
                </a:extLst>
              </a:tr>
              <a:tr h="197332">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2130342034"/>
                  </a:ext>
                </a:extLst>
              </a:tr>
              <a:tr h="419331">
                <a:tc>
                  <a:txBody>
                    <a:bodyPr/>
                    <a:lstStyle/>
                    <a:p>
                      <a:pPr algn="ctr" fontAlgn="ctr"/>
                      <a:r>
                        <a:rPr lang="en-US" sz="1000" u="none" strike="noStrike">
                          <a:effectLst/>
                        </a:rPr>
                        <a:t>US History</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42.6</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46.2</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HS USH = 27.8 (2018)</a:t>
                      </a:r>
                      <a:br>
                        <a:rPr lang="en-US" sz="1000" u="none" strike="noStrike">
                          <a:effectLst/>
                        </a:rPr>
                      </a:br>
                      <a:r>
                        <a:rPr lang="en-US" sz="1000" u="none" strike="noStrike">
                          <a:effectLst/>
                        </a:rPr>
                        <a:t>HS USH = 30.8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2489790863"/>
                  </a:ext>
                </a:extLst>
              </a:tr>
              <a:tr h="197332">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2301516193"/>
                  </a:ext>
                </a:extLst>
              </a:tr>
              <a:tr h="480997">
                <a:tc>
                  <a:txBody>
                    <a:bodyPr/>
                    <a:lstStyle/>
                    <a:p>
                      <a:pPr algn="ctr" fontAlgn="ctr"/>
                      <a:r>
                        <a:rPr lang="en-US" sz="1000" u="none" strike="noStrike">
                          <a:effectLst/>
                        </a:rPr>
                        <a:t>ELA</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3rd-8th</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41.9</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41.6</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3rd-5th = 35.7 6th-8th = 32.1 (2018)</a:t>
                      </a:r>
                      <a:br>
                        <a:rPr lang="en-US" sz="1000" u="none" strike="noStrike">
                          <a:effectLst/>
                        </a:rPr>
                      </a:br>
                      <a:r>
                        <a:rPr lang="en-US" sz="1000" u="none" strike="noStrike">
                          <a:effectLst/>
                        </a:rPr>
                        <a:t>3rd-5th = 33.9  6th-8th = 33.5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1960712022"/>
                  </a:ext>
                </a:extLst>
              </a:tr>
              <a:tr h="480997">
                <a:tc>
                  <a:txBody>
                    <a:bodyPr/>
                    <a:lstStyle/>
                    <a:p>
                      <a:pPr algn="ctr" fontAlgn="ctr"/>
                      <a:r>
                        <a:rPr lang="en-US" sz="1000" u="none" strike="noStrike">
                          <a:effectLst/>
                        </a:rPr>
                        <a:t>Math</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3rd-8th</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44.0</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45.0</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3rd-5th = 40.0 6th-8th = 34.6(2018)</a:t>
                      </a:r>
                      <a:br>
                        <a:rPr lang="en-US" sz="1000" u="none" strike="noStrike">
                          <a:effectLst/>
                        </a:rPr>
                      </a:br>
                      <a:r>
                        <a:rPr lang="en-US" sz="1000" u="none" strike="noStrike">
                          <a:effectLst/>
                        </a:rPr>
                        <a:t>3rd-5th = 40 6th-8th = 35.7 (2017)</a:t>
                      </a:r>
                      <a:endParaRPr lang="en-US" sz="1000" b="0" i="0" u="none" strike="noStrike">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1177814752"/>
                  </a:ext>
                </a:extLst>
              </a:tr>
              <a:tr h="480997">
                <a:tc>
                  <a:txBody>
                    <a:bodyPr/>
                    <a:lstStyle/>
                    <a:p>
                      <a:pPr algn="ctr" fontAlgn="ctr"/>
                      <a:r>
                        <a:rPr lang="en-US" sz="1000" u="none" strike="noStrike">
                          <a:effectLst/>
                        </a:rPr>
                        <a:t>Science</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3rd-8th</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75.5</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a:effectLst/>
                        </a:rPr>
                        <a:t>76.1</a:t>
                      </a:r>
                      <a:endParaRPr lang="en-US" sz="1000" b="0" i="0" u="none" strike="noStrike">
                        <a:solidFill>
                          <a:srgbClr val="000000"/>
                        </a:solidFill>
                        <a:effectLst/>
                        <a:latin typeface="Arial" panose="020B0604020202020204" pitchFamily="34" charset="0"/>
                      </a:endParaRPr>
                    </a:p>
                  </a:txBody>
                  <a:tcPr marL="8193" marR="8193" marT="8193" marB="0" anchor="ctr"/>
                </a:tc>
                <a:tc>
                  <a:txBody>
                    <a:bodyPr/>
                    <a:lstStyle/>
                    <a:p>
                      <a:pPr algn="ctr" fontAlgn="ctr"/>
                      <a:r>
                        <a:rPr lang="en-US" sz="1000" u="none" strike="noStrike" dirty="0">
                          <a:effectLst/>
                        </a:rPr>
                        <a:t>3rd-5th = 56.0  6th-8th = 60.2 (2018)</a:t>
                      </a:r>
                      <a:br>
                        <a:rPr lang="en-US" sz="1000" u="none" strike="noStrike" dirty="0">
                          <a:effectLst/>
                        </a:rPr>
                      </a:br>
                      <a:r>
                        <a:rPr lang="en-US" sz="1000" u="none" strike="noStrike" dirty="0">
                          <a:effectLst/>
                        </a:rPr>
                        <a:t>3rd-5th = 58.6 6th-8th = 62.2 (2017)</a:t>
                      </a:r>
                      <a:endParaRPr lang="en-US" sz="1000" b="0" i="0" u="none" strike="noStrike" dirty="0">
                        <a:solidFill>
                          <a:srgbClr val="000000"/>
                        </a:solidFill>
                        <a:effectLst/>
                        <a:latin typeface="Arial" panose="020B0604020202020204" pitchFamily="34" charset="0"/>
                      </a:endParaRPr>
                    </a:p>
                  </a:txBody>
                  <a:tcPr marL="8193" marR="8193" marT="8193" marB="0" anchor="ctr"/>
                </a:tc>
                <a:extLst>
                  <a:ext uri="{0D108BD9-81ED-4DB2-BD59-A6C34878D82A}">
                    <a16:rowId xmlns:a16="http://schemas.microsoft.com/office/drawing/2014/main" val="1722098473"/>
                  </a:ext>
                </a:extLst>
              </a:tr>
            </a:tbl>
          </a:graphicData>
        </a:graphic>
      </p:graphicFrame>
    </p:spTree>
    <p:extLst>
      <p:ext uri="{BB962C8B-B14F-4D97-AF65-F5344CB8AC3E}">
        <p14:creationId xmlns:p14="http://schemas.microsoft.com/office/powerpoint/2010/main" val="308627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2168</Words>
  <Application>Microsoft Macintosh PowerPoint</Application>
  <PresentationFormat>Letter Paper (8.5x11 in)</PresentationFormat>
  <Paragraphs>644</Paragraphs>
  <Slides>18</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Franklin Gothic Book</vt:lpstr>
      <vt:lpstr>Franklin Gothic Medium</vt:lpstr>
      <vt:lpstr>Office Theme</vt:lpstr>
      <vt:lpstr>Custom Design</vt:lpstr>
      <vt:lpstr>Every Student Succeeds Act (ESSA) Accountability Data for 2017-18</vt:lpstr>
      <vt:lpstr>Tennessee ESSA Plan (TN Ready Reset)</vt:lpstr>
      <vt:lpstr>Tennessee ESSA Plan (TN Ready Reset)</vt:lpstr>
      <vt:lpstr>Achievement vs. Growth</vt:lpstr>
      <vt:lpstr>Tennessee ESSA Plan</vt:lpstr>
      <vt:lpstr>Value Added 2017-18 High School EOC</vt:lpstr>
      <vt:lpstr>Value Added 2017-18 3rd – 8th TNReady Composite, ELA</vt:lpstr>
      <vt:lpstr>Value Added 2017-18 3rd – 8th TNReady Math, Sc, SS</vt:lpstr>
      <vt:lpstr>Achievement 2017-18</vt:lpstr>
      <vt:lpstr>PowerPoint Presentation</vt:lpstr>
      <vt:lpstr>District Designation 2017-18</vt:lpstr>
      <vt:lpstr>District Designation 2017-18</vt:lpstr>
      <vt:lpstr>District Designation 2017-18  CMCSS = Advancing </vt:lpstr>
      <vt:lpstr>Reward Schools 2017-18</vt:lpstr>
      <vt:lpstr>Priority, Focus, CSI, and ATSI Schools 2017-18</vt:lpstr>
      <vt:lpstr>CMCSS ATSI Schools Next Steps</vt:lpstr>
      <vt:lpstr>1. TNReady will be administered online in the fall and the spring for all HS EOC exams.  2. Grades 5-8 will take the TNReady ELA, math and SS on paper and the science field test online.   3. Grades 3 and 4 will take TNReady on paper.  4. Grades 3-8 paper tests will be streamlined with multiple subjects in one book, and no school will have more than one form to handle.  5. The online test platform is being fully examined by a third-party consultant at the request of the TDOE and will be opened this fall for a multi-state stress test. The platform functionality has also been simplified to reflect what was used in three previous successful online experiences.   6. New assessment logistics director and the TDOE hired 37 TNReady ambassadors from the field to work directly with TDOE to support assessment this year.</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48</cp:revision>
  <cp:lastPrinted>2018-09-17T11:58:42Z</cp:lastPrinted>
  <dcterms:created xsi:type="dcterms:W3CDTF">2018-07-24T18:18:23Z</dcterms:created>
  <dcterms:modified xsi:type="dcterms:W3CDTF">2018-09-19T16:09:21Z</dcterms:modified>
</cp:coreProperties>
</file>