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4684"/>
  </p:normalViewPr>
  <p:slideViewPr>
    <p:cSldViewPr snapToGrid="0" snapToObjects="1">
      <p:cViewPr varScale="1">
        <p:scale>
          <a:sx n="65" d="100"/>
          <a:sy n="65" d="100"/>
        </p:scale>
        <p:origin x="116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750" y="3375705"/>
            <a:ext cx="682534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7E4C-7248-8040-95C4-BBAD8ACE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65A6B-C97C-9548-B7CB-6FC252EE6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28C70-A84A-C44D-BC30-C69685619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26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6F11-7F3C-A947-BF4C-B82C05A7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B9933-14FE-DD44-BDD6-A321D317D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36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E7CD05-50B0-7048-88E0-4CFC8CF6B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86A16-347D-4A48-96A9-20A9B06F2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98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F324-F5C4-564A-A8B2-74157F5A8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B4861-5FC2-C049-985D-64012FEE3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6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B05E-B0A6-A64C-A9BA-942E485A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9461D-DC30-C342-AD73-BADCA5D40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50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D795-89B2-6C49-B2B8-E585EFF1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9CD90-E303-5D45-87CB-BBD7C1AF8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69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E98B-2645-8048-BC84-82B4AAF3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EFE06-CDBA-8944-BD24-7255671E4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85BC6-A51B-F444-AC8F-97F03DE46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652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B273-3BE0-514F-8703-5DEF8530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46339-8F18-4D47-BD91-024784E52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79615-612A-704D-B47F-80FCE2F44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B39BF-15DD-A148-9760-DCC756BC7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8B826-000C-EA4B-B495-B223B8CB9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54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E7CA-A388-8044-A87F-29317635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38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0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993E-5834-1549-9FC1-398F4E6E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8E34-DEEB-344D-A3B5-9DBD716A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EDCDE-FB13-EF42-BB45-90701418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06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0158E-83F2-354D-8426-7C0161EAB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0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E0857-44D6-C64B-B8BC-C010780B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CC7AA-B57F-7340-94FF-6C48B63A0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760A83-986F-6B4E-B2B4-41B86EC79B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6778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1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3BA2-F918-C642-9EC8-418A94BFC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CMCSS Teacher Pipelines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3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2" y="130629"/>
            <a:ext cx="8957476" cy="1325563"/>
          </a:xfrm>
        </p:spPr>
        <p:txBody>
          <a:bodyPr/>
          <a:lstStyle/>
          <a:p>
            <a:pPr algn="ctr"/>
            <a:r>
              <a:rPr lang="en-US" dirty="0" smtClean="0"/>
              <a:t>Why Teacher Pipelines are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085" y="1527349"/>
            <a:ext cx="7886700" cy="41495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We have filled over 400 educator positions for this school year.</a:t>
            </a:r>
          </a:p>
          <a:p>
            <a:r>
              <a:rPr lang="en-US" b="1" dirty="0" smtClean="0"/>
              <a:t>We began the school year with several unfilled positions.</a:t>
            </a:r>
          </a:p>
          <a:p>
            <a:r>
              <a:rPr lang="en-US" b="1" dirty="0" smtClean="0"/>
              <a:t>We recruit locally, regionally, state-wide, and nationally.</a:t>
            </a:r>
          </a:p>
          <a:p>
            <a:r>
              <a:rPr lang="en-US" b="1" dirty="0" smtClean="0"/>
              <a:t>The number of candidates entering educator preparation programs have declined.</a:t>
            </a:r>
          </a:p>
          <a:p>
            <a:r>
              <a:rPr lang="en-US" b="1" dirty="0" smtClean="0"/>
              <a:t>Last year, CMCSS was awarded a Diversity Innovation Planning Grant. (We examined national best practices regarding recruitment, teacher pipelines, etc.)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675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1EB6-1983-584A-B7AE-FDAAEAEAD3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45C49-A669-1C46-9805-3B29A8C5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5122D-2D07-4E41-801D-1A0C92B88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140677"/>
            <a:ext cx="8764133" cy="60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7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8A98-4D17-2941-8BC4-E12D2842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6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Clarksville Teaching Fellows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F905-7199-7040-9DDA-81DF16F8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7270"/>
            <a:ext cx="7886700" cy="4351338"/>
          </a:xfrm>
        </p:spPr>
        <p:txBody>
          <a:bodyPr/>
          <a:lstStyle/>
          <a:p>
            <a:r>
              <a:rPr lang="en-US" b="1" dirty="0" smtClean="0"/>
              <a:t>Partnership with Nashville Teacher Residency</a:t>
            </a:r>
          </a:p>
          <a:p>
            <a:r>
              <a:rPr lang="en-US" b="1" dirty="0" smtClean="0"/>
              <a:t>We have a total of 12 CTF educational assistants.</a:t>
            </a:r>
          </a:p>
          <a:p>
            <a:r>
              <a:rPr lang="en-US" b="1" dirty="0" smtClean="0"/>
              <a:t>Modeled after a medical residency</a:t>
            </a:r>
          </a:p>
          <a:p>
            <a:r>
              <a:rPr lang="en-US" b="1" dirty="0" smtClean="0"/>
              <a:t>Paired with top quality teachers</a:t>
            </a:r>
          </a:p>
          <a:p>
            <a:r>
              <a:rPr lang="en-US" b="1" dirty="0" smtClean="0"/>
              <a:t>Bachelor’s degree required</a:t>
            </a:r>
          </a:p>
          <a:p>
            <a:r>
              <a:rPr lang="en-US" b="1" dirty="0" smtClean="0"/>
              <a:t>Year-long commitment</a:t>
            </a:r>
          </a:p>
          <a:p>
            <a:r>
              <a:rPr lang="en-US" b="1" dirty="0" smtClean="0"/>
              <a:t>Currently placed at KMS, NPMS and WCMS in ELA and Math classes (Expanding to WCHS for high school math next year)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106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97" y="154109"/>
            <a:ext cx="8601388" cy="1325563"/>
          </a:xfrm>
        </p:spPr>
        <p:txBody>
          <a:bodyPr/>
          <a:lstStyle/>
          <a:p>
            <a:r>
              <a:rPr lang="en-US" dirty="0" smtClean="0"/>
              <a:t>Early Learning Teacher 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APSU and CMCSS Partnership</a:t>
            </a:r>
          </a:p>
          <a:p>
            <a:r>
              <a:rPr lang="en-US" b="1" dirty="0" smtClean="0"/>
              <a:t>Kindergarten-Second Grade Educational Assistant Placement at BDES, KES, MWES or NSES (High School graduates and CMCSS paraprofessional employees)</a:t>
            </a:r>
          </a:p>
          <a:p>
            <a:r>
              <a:rPr lang="en-US" b="1" dirty="0" smtClean="0"/>
              <a:t>Three-year program to earn a Bachelor’s degree and a Tennessee K-5 educator license (no cost)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553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180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teach Tennessee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9302"/>
            <a:ext cx="7886700" cy="3155793"/>
          </a:xfrm>
        </p:spPr>
        <p:txBody>
          <a:bodyPr/>
          <a:lstStyle/>
          <a:p>
            <a:r>
              <a:rPr lang="en-US" b="1" dirty="0"/>
              <a:t>i</a:t>
            </a:r>
            <a:r>
              <a:rPr lang="en-US" b="1" dirty="0" smtClean="0"/>
              <a:t>teach Tennessee and CMCSS partnership</a:t>
            </a:r>
          </a:p>
          <a:p>
            <a:r>
              <a:rPr lang="en-US" b="1" dirty="0" smtClean="0"/>
              <a:t>An approved educator </a:t>
            </a:r>
            <a:r>
              <a:rPr lang="en-US" b="1" dirty="0"/>
              <a:t>p</a:t>
            </a:r>
            <a:r>
              <a:rPr lang="en-US" b="1" dirty="0" smtClean="0"/>
              <a:t>reparation </a:t>
            </a:r>
            <a:r>
              <a:rPr lang="en-US" b="1" dirty="0"/>
              <a:t>p</a:t>
            </a:r>
            <a:r>
              <a:rPr lang="en-US" b="1" dirty="0" smtClean="0"/>
              <a:t>rovider for TN</a:t>
            </a:r>
          </a:p>
          <a:p>
            <a:r>
              <a:rPr lang="en-US" b="1" dirty="0" smtClean="0"/>
              <a:t>Job-embedded 12-month licensure pathway to fill 6</a:t>
            </a:r>
            <a:r>
              <a:rPr lang="en-US" b="1" baseline="30000" dirty="0" smtClean="0"/>
              <a:t>th</a:t>
            </a:r>
            <a:r>
              <a:rPr lang="en-US" b="1" dirty="0" smtClean="0"/>
              <a:t>-12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 and SPED difficult to staff positions</a:t>
            </a:r>
          </a:p>
          <a:p>
            <a:r>
              <a:rPr lang="en-US" b="1" dirty="0" smtClean="0"/>
              <a:t>Bachelor’s degree required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9057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31855"/>
            <a:ext cx="8641582" cy="1325563"/>
          </a:xfrm>
        </p:spPr>
        <p:txBody>
          <a:bodyPr/>
          <a:lstStyle/>
          <a:p>
            <a:pPr algn="ctr"/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95" y="1357418"/>
            <a:ext cx="7886700" cy="4351338"/>
          </a:xfrm>
        </p:spPr>
        <p:txBody>
          <a:bodyPr/>
          <a:lstStyle/>
          <a:p>
            <a:r>
              <a:rPr lang="en-US" b="1" dirty="0" smtClean="0"/>
              <a:t>The Academy of Teaching and Learning will </a:t>
            </a:r>
            <a:r>
              <a:rPr lang="en-US" b="1" dirty="0" smtClean="0"/>
              <a:t>be launched at the beginning of the 2019-2020 school year at West Creek High </a:t>
            </a:r>
            <a:r>
              <a:rPr lang="en-US" b="1" dirty="0" smtClean="0"/>
              <a:t>School.</a:t>
            </a:r>
            <a:endParaRPr lang="en-US" b="1" dirty="0" smtClean="0"/>
          </a:p>
          <a:p>
            <a:r>
              <a:rPr lang="en-US" b="1" dirty="0" smtClean="0"/>
              <a:t>Students will have the opportunity to earn a paraprofessional </a:t>
            </a:r>
            <a:r>
              <a:rPr lang="en-US" b="1" dirty="0" smtClean="0"/>
              <a:t>certification which will lead to employment as an educational assistant.</a:t>
            </a:r>
            <a:endParaRPr lang="en-US" b="1" dirty="0" smtClean="0"/>
          </a:p>
          <a:p>
            <a:r>
              <a:rPr lang="en-US" b="1" dirty="0" smtClean="0"/>
              <a:t>The students will follow a pathway to become a certified teacher in their specific area of interest. </a:t>
            </a:r>
          </a:p>
          <a:p>
            <a:r>
              <a:rPr lang="en-US" b="1" dirty="0" smtClean="0"/>
              <a:t>CMCSS will continue to evaluate and adjust the teacher pipeline pathways.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920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90" y="365125"/>
            <a:ext cx="814356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 for your time!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43" y="1722673"/>
            <a:ext cx="3687744" cy="3502470"/>
          </a:xfrm>
        </p:spPr>
      </p:pic>
    </p:spTree>
    <p:extLst>
      <p:ext uri="{BB962C8B-B14F-4D97-AF65-F5344CB8AC3E}">
        <p14:creationId xmlns:p14="http://schemas.microsoft.com/office/powerpoint/2010/main" val="3085328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295</Words>
  <Application>Microsoft Office PowerPoint</Application>
  <PresentationFormat>Letter Paper (8.5x11 in)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Franklin Gothic Book</vt:lpstr>
      <vt:lpstr>Franklin Gothic Medium</vt:lpstr>
      <vt:lpstr>Office Theme</vt:lpstr>
      <vt:lpstr>Custom Design</vt:lpstr>
      <vt:lpstr>CMCSS Teacher Pipelines</vt:lpstr>
      <vt:lpstr>Why Teacher Pipelines are Needed</vt:lpstr>
      <vt:lpstr>PowerPoint Presentation</vt:lpstr>
      <vt:lpstr>Clarksville Teaching Fellows</vt:lpstr>
      <vt:lpstr>Early Learning Teacher Residency</vt:lpstr>
      <vt:lpstr>iteach Tennessee</vt:lpstr>
      <vt:lpstr>Next Steps:</vt:lpstr>
      <vt:lpstr>Thank you for your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Phyllis Casebolt</cp:lastModifiedBy>
  <cp:revision>14</cp:revision>
  <dcterms:created xsi:type="dcterms:W3CDTF">2018-07-24T18:18:23Z</dcterms:created>
  <dcterms:modified xsi:type="dcterms:W3CDTF">2019-04-04T12:49:45Z</dcterms:modified>
</cp:coreProperties>
</file>