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6"/>
  </p:notesMasterIdLst>
  <p:handoutMasterIdLst>
    <p:handoutMasterId r:id="rId37"/>
  </p:handoutMasterIdLst>
  <p:sldIdLst>
    <p:sldId id="258" r:id="rId3"/>
    <p:sldId id="264" r:id="rId4"/>
    <p:sldId id="267" r:id="rId5"/>
    <p:sldId id="268" r:id="rId6"/>
    <p:sldId id="269" r:id="rId7"/>
    <p:sldId id="270" r:id="rId8"/>
    <p:sldId id="272" r:id="rId9"/>
    <p:sldId id="271" r:id="rId10"/>
    <p:sldId id="273" r:id="rId11"/>
    <p:sldId id="274" r:id="rId12"/>
    <p:sldId id="276" r:id="rId13"/>
    <p:sldId id="299"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90" r:id="rId27"/>
    <p:sldId id="291" r:id="rId28"/>
    <p:sldId id="292" r:id="rId29"/>
    <p:sldId id="294" r:id="rId30"/>
    <p:sldId id="295" r:id="rId31"/>
    <p:sldId id="300" r:id="rId32"/>
    <p:sldId id="297" r:id="rId33"/>
    <p:sldId id="301" r:id="rId34"/>
    <p:sldId id="298" r:id="rId35"/>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79808"/>
  </p:normalViewPr>
  <p:slideViewPr>
    <p:cSldViewPr snapToGrid="0" snapToObjects="1">
      <p:cViewPr varScale="1">
        <p:scale>
          <a:sx n="105" d="100"/>
          <a:sy n="105" d="100"/>
        </p:scale>
        <p:origin x="179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2A4B2D-DAF5-3441-80D2-67E622714E40}" type="datetimeFigureOut">
              <a:rPr lang="en-US" smtClean="0"/>
              <a:t>10/31/2018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4FC8C1-5101-3C45-A8CF-710E37BB9A2D}" type="slidenum">
              <a:rPr lang="en-US" smtClean="0"/>
              <a:t>‹#›</a:t>
            </a:fld>
            <a:endParaRPr lang="en-US"/>
          </a:p>
        </p:txBody>
      </p:sp>
    </p:spTree>
    <p:extLst>
      <p:ext uri="{BB962C8B-B14F-4D97-AF65-F5344CB8AC3E}">
        <p14:creationId xmlns:p14="http://schemas.microsoft.com/office/powerpoint/2010/main" val="1915197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C7C80-F3B0-B54F-AB0F-33890061210A}" type="datetimeFigureOut">
              <a:rPr lang="en-US" smtClean="0"/>
              <a:t>10/31/2018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2F285-669C-BB4F-B407-2DBFF331599B}" type="slidenum">
              <a:rPr lang="en-US" smtClean="0"/>
              <a:t>‹#›</a:t>
            </a:fld>
            <a:endParaRPr lang="en-US" dirty="0"/>
          </a:p>
        </p:txBody>
      </p:sp>
    </p:spTree>
    <p:extLst>
      <p:ext uri="{BB962C8B-B14F-4D97-AF65-F5344CB8AC3E}">
        <p14:creationId xmlns:p14="http://schemas.microsoft.com/office/powerpoint/2010/main" val="124910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a:t>
            </a:fld>
            <a:endParaRPr lang="en-US" dirty="0"/>
          </a:p>
        </p:txBody>
      </p:sp>
    </p:spTree>
    <p:extLst>
      <p:ext uri="{BB962C8B-B14F-4D97-AF65-F5344CB8AC3E}">
        <p14:creationId xmlns:p14="http://schemas.microsoft.com/office/powerpoint/2010/main" val="62896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complexity of the standards…</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11</a:t>
            </a:fld>
            <a:endParaRPr lang="en-US" dirty="0"/>
          </a:p>
        </p:txBody>
      </p:sp>
    </p:spTree>
    <p:extLst>
      <p:ext uri="{BB962C8B-B14F-4D97-AF65-F5344CB8AC3E}">
        <p14:creationId xmlns:p14="http://schemas.microsoft.com/office/powerpoint/2010/main" val="1653067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complexity of the standards…</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12</a:t>
            </a:fld>
            <a:endParaRPr lang="en-US" dirty="0"/>
          </a:p>
        </p:txBody>
      </p:sp>
    </p:spTree>
    <p:extLst>
      <p:ext uri="{BB962C8B-B14F-4D97-AF65-F5344CB8AC3E}">
        <p14:creationId xmlns:p14="http://schemas.microsoft.com/office/powerpoint/2010/main" val="104278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steps to take before mastering a grade level standard.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13</a:t>
            </a:fld>
            <a:endParaRPr lang="en-US" dirty="0"/>
          </a:p>
        </p:txBody>
      </p:sp>
    </p:spTree>
    <p:extLst>
      <p:ext uri="{BB962C8B-B14F-4D97-AF65-F5344CB8AC3E}">
        <p14:creationId xmlns:p14="http://schemas.microsoft.com/office/powerpoint/2010/main" val="12720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skills</a:t>
            </a:r>
            <a:r>
              <a:rPr lang="en-US" baseline="0" dirty="0" smtClean="0"/>
              <a:t> and steps for this math standard.  Some of these are skills from kindergarten that are needed to develop the standard and some are the new skills required to master the standard.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14</a:t>
            </a:fld>
            <a:endParaRPr lang="en-US" dirty="0"/>
          </a:p>
        </p:txBody>
      </p:sp>
    </p:spTree>
    <p:extLst>
      <p:ext uri="{BB962C8B-B14F-4D97-AF65-F5344CB8AC3E}">
        <p14:creationId xmlns:p14="http://schemas.microsoft.com/office/powerpoint/2010/main" val="4041300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look at the skills</a:t>
            </a:r>
            <a:r>
              <a:rPr lang="en-US" baseline="0" dirty="0" smtClean="0"/>
              <a:t> and steps for this math standard.  Some of these are skills from kindergarten that are needed to develop the standard and some are the new skills required to master the standard. </a:t>
            </a:r>
            <a:endParaRPr lang="en-US" dirty="0" smtClean="0"/>
          </a:p>
          <a:p>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15</a:t>
            </a:fld>
            <a:endParaRPr lang="en-US" dirty="0"/>
          </a:p>
        </p:txBody>
      </p:sp>
    </p:spTree>
    <p:extLst>
      <p:ext uri="{BB962C8B-B14F-4D97-AF65-F5344CB8AC3E}">
        <p14:creationId xmlns:p14="http://schemas.microsoft.com/office/powerpoint/2010/main" val="1360454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look at the skills</a:t>
            </a:r>
            <a:r>
              <a:rPr lang="en-US" baseline="0" dirty="0" smtClean="0"/>
              <a:t> and steps for this math standard.  Some of these are skills from kindergarten that are needed to develop the standard and some are the new skills required to master the standard. </a:t>
            </a:r>
            <a:endParaRPr lang="en-US" dirty="0" smtClean="0"/>
          </a:p>
          <a:p>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16</a:t>
            </a:fld>
            <a:endParaRPr lang="en-US" dirty="0"/>
          </a:p>
        </p:txBody>
      </p:sp>
    </p:spTree>
    <p:extLst>
      <p:ext uri="{BB962C8B-B14F-4D97-AF65-F5344CB8AC3E}">
        <p14:creationId xmlns:p14="http://schemas.microsoft.com/office/powerpoint/2010/main" val="115974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look at the skills</a:t>
            </a:r>
            <a:r>
              <a:rPr lang="en-US" baseline="0" dirty="0" smtClean="0"/>
              <a:t> and steps for this math standard.  Some of these are skills from kindergarten that are needed to develop the standard and some are the new skills required to master the standard. </a:t>
            </a:r>
            <a:endParaRPr lang="en-US" dirty="0" smtClean="0"/>
          </a:p>
          <a:p>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17</a:t>
            </a:fld>
            <a:endParaRPr lang="en-US" dirty="0"/>
          </a:p>
        </p:txBody>
      </p:sp>
    </p:spTree>
    <p:extLst>
      <p:ext uri="{BB962C8B-B14F-4D97-AF65-F5344CB8AC3E}">
        <p14:creationId xmlns:p14="http://schemas.microsoft.com/office/powerpoint/2010/main" val="3945233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look at the skills</a:t>
            </a:r>
            <a:r>
              <a:rPr lang="en-US" baseline="0" dirty="0" smtClean="0"/>
              <a:t> and steps for this math standard.  Some of these are skills from kindergarten that are needed to develop the standard and some are the new skills required to master the standard. </a:t>
            </a:r>
            <a:endParaRPr lang="en-US" dirty="0" smtClean="0"/>
          </a:p>
          <a:p>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18</a:t>
            </a:fld>
            <a:endParaRPr lang="en-US" dirty="0"/>
          </a:p>
        </p:txBody>
      </p:sp>
    </p:spTree>
    <p:extLst>
      <p:ext uri="{BB962C8B-B14F-4D97-AF65-F5344CB8AC3E}">
        <p14:creationId xmlns:p14="http://schemas.microsoft.com/office/powerpoint/2010/main" val="62640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students</a:t>
            </a:r>
            <a:r>
              <a:rPr lang="en-US" baseline="0" dirty="0" smtClean="0"/>
              <a:t> take steps towards mastery of this standard they will be developing their understanding of each skill required.  During this time your student will be </a:t>
            </a:r>
            <a:r>
              <a:rPr lang="en-US" b="1" u="sng" baseline="0" dirty="0" smtClean="0"/>
              <a:t>approaching expectation</a:t>
            </a:r>
            <a:r>
              <a:rPr lang="en-US" b="0" u="sng" baseline="0" dirty="0" smtClean="0"/>
              <a:t>s</a:t>
            </a:r>
            <a:r>
              <a:rPr lang="en-US" b="0" baseline="0" dirty="0" smtClean="0"/>
              <a:t> </a:t>
            </a:r>
            <a:r>
              <a:rPr lang="en-US" baseline="0" dirty="0" smtClean="0"/>
              <a:t>of the standard.  If your child is struggling with a concept, or skill, he/she could be </a:t>
            </a:r>
            <a:r>
              <a:rPr lang="en-US" b="1" u="sng" baseline="0" dirty="0" smtClean="0"/>
              <a:t>below expectations.</a:t>
            </a:r>
            <a:r>
              <a:rPr lang="en-US" b="0" u="none" baseline="0" dirty="0" smtClean="0"/>
              <a:t>  Your child’s teacher will score your child </a:t>
            </a:r>
            <a:r>
              <a:rPr lang="en-US" b="1" u="sng" baseline="0" dirty="0" smtClean="0"/>
              <a:t>On track</a:t>
            </a:r>
            <a:r>
              <a:rPr lang="en-US" b="0" u="none" baseline="0" dirty="0" smtClean="0"/>
              <a:t> if the child is meeting the expectations of the standard. </a:t>
            </a:r>
            <a:endParaRPr lang="en-US" dirty="0" smtClean="0"/>
          </a:p>
          <a:p>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19</a:t>
            </a:fld>
            <a:endParaRPr lang="en-US" dirty="0"/>
          </a:p>
        </p:txBody>
      </p:sp>
    </p:spTree>
    <p:extLst>
      <p:ext uri="{BB962C8B-B14F-4D97-AF65-F5344CB8AC3E}">
        <p14:creationId xmlns:p14="http://schemas.microsoft.com/office/powerpoint/2010/main" val="3952163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students in</a:t>
            </a:r>
            <a:r>
              <a:rPr lang="en-US" baseline="0" dirty="0" smtClean="0"/>
              <a:t> first grade are still learning their facts within 10 they would be </a:t>
            </a:r>
            <a:r>
              <a:rPr lang="en-US" b="1" u="sng" baseline="0" dirty="0" smtClean="0"/>
              <a:t>below expectations </a:t>
            </a:r>
            <a:r>
              <a:rPr lang="en-US" baseline="0" dirty="0" smtClean="0"/>
              <a:t>for this standard because that is a kindergarten skill that should have been developed in the previous grade level.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20</a:t>
            </a:fld>
            <a:endParaRPr lang="en-US" dirty="0"/>
          </a:p>
        </p:txBody>
      </p:sp>
    </p:spTree>
    <p:extLst>
      <p:ext uri="{BB962C8B-B14F-4D97-AF65-F5344CB8AC3E}">
        <p14:creationId xmlns:p14="http://schemas.microsoft.com/office/powerpoint/2010/main" val="395216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receive traditional progress reports and report cards, we see a single grade per subject area.  This grade reflects an average of the student’s graded work and assessments on standards taught during the nine weeks.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3</a:t>
            </a:fld>
            <a:endParaRPr lang="en-US" dirty="0"/>
          </a:p>
        </p:txBody>
      </p:sp>
    </p:spTree>
    <p:extLst>
      <p:ext uri="{BB962C8B-B14F-4D97-AF65-F5344CB8AC3E}">
        <p14:creationId xmlns:p14="http://schemas.microsoft.com/office/powerpoint/2010/main" val="3373431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students are learning their facts within 20 they would be </a:t>
            </a:r>
            <a:r>
              <a:rPr lang="en-US" b="1" u="sng" dirty="0" smtClean="0"/>
              <a:t>approaching expectations </a:t>
            </a:r>
            <a:r>
              <a:rPr lang="en-US" dirty="0" smtClean="0"/>
              <a:t>because</a:t>
            </a:r>
            <a:r>
              <a:rPr lang="en-US" baseline="0" dirty="0" smtClean="0"/>
              <a:t> they are moving closer to the application of the facts and that is the expectation of the standard.</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21</a:t>
            </a:fld>
            <a:endParaRPr lang="en-US" dirty="0"/>
          </a:p>
        </p:txBody>
      </p:sp>
    </p:spTree>
    <p:extLst>
      <p:ext uri="{BB962C8B-B14F-4D97-AF65-F5344CB8AC3E}">
        <p14:creationId xmlns:p14="http://schemas.microsoft.com/office/powerpoint/2010/main" val="395216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students are applying their facts within 20 in</a:t>
            </a:r>
            <a:r>
              <a:rPr lang="en-US" baseline="0" dirty="0" smtClean="0"/>
              <a:t> word problems </a:t>
            </a:r>
            <a:r>
              <a:rPr lang="en-US" dirty="0" smtClean="0"/>
              <a:t>they would be </a:t>
            </a:r>
            <a:r>
              <a:rPr lang="en-US" b="1" u="sng" dirty="0" smtClean="0"/>
              <a:t>on track </a:t>
            </a:r>
            <a:r>
              <a:rPr lang="en-US" b="0" dirty="0" smtClean="0"/>
              <a:t>because</a:t>
            </a:r>
            <a:r>
              <a:rPr lang="en-US" baseline="0" dirty="0" smtClean="0"/>
              <a:t> they are meeting the expectation of the standard.</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22</a:t>
            </a:fld>
            <a:endParaRPr lang="en-US" dirty="0"/>
          </a:p>
        </p:txBody>
      </p:sp>
    </p:spTree>
    <p:extLst>
      <p:ext uri="{BB962C8B-B14F-4D97-AF65-F5344CB8AC3E}">
        <p14:creationId xmlns:p14="http://schemas.microsoft.com/office/powerpoint/2010/main" val="395216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the standard takes time. It</a:t>
            </a:r>
            <a:r>
              <a:rPr lang="en-US" baseline="0" dirty="0" smtClean="0"/>
              <a:t> will be typical to see </a:t>
            </a:r>
            <a:r>
              <a:rPr lang="en-US" b="1" u="sng" baseline="0" dirty="0" smtClean="0"/>
              <a:t>approaching expectations </a:t>
            </a:r>
            <a:r>
              <a:rPr lang="en-US" baseline="0" dirty="0" smtClean="0"/>
              <a:t>during the first semester.  As we progress through the school year you will see your students move closer to mastery of standards and be </a:t>
            </a:r>
            <a:r>
              <a:rPr lang="en-US" b="1" u="sng" baseline="0" dirty="0" smtClean="0"/>
              <a:t>On track. </a:t>
            </a:r>
            <a:r>
              <a:rPr lang="en-US" b="0" u="none" baseline="0" dirty="0" smtClean="0"/>
              <a:t>If your child </a:t>
            </a:r>
            <a:r>
              <a:rPr lang="en-US" b="1" u="sng" baseline="0" dirty="0" smtClean="0"/>
              <a:t>is below expectations </a:t>
            </a:r>
            <a:r>
              <a:rPr lang="en-US" b="0" u="none" baseline="0" dirty="0" smtClean="0"/>
              <a:t>you should be working closely with your child’s teacher to develop a plan to support your child academically.</a:t>
            </a:r>
            <a:endParaRPr lang="en-US" b="1" u="sng" dirty="0"/>
          </a:p>
        </p:txBody>
      </p:sp>
      <p:sp>
        <p:nvSpPr>
          <p:cNvPr id="4" name="Slide Number Placeholder 3"/>
          <p:cNvSpPr>
            <a:spLocks noGrp="1"/>
          </p:cNvSpPr>
          <p:nvPr>
            <p:ph type="sldNum" sz="quarter" idx="10"/>
          </p:nvPr>
        </p:nvSpPr>
        <p:spPr/>
        <p:txBody>
          <a:bodyPr/>
          <a:lstStyle/>
          <a:p>
            <a:fld id="{7ED02294-ED3F-E546-BE7B-0692049F2D36}" type="slidenum">
              <a:rPr lang="en-US" smtClean="0"/>
              <a:t>23</a:t>
            </a:fld>
            <a:endParaRPr lang="en-US" dirty="0"/>
          </a:p>
        </p:txBody>
      </p:sp>
    </p:spTree>
    <p:extLst>
      <p:ext uri="{BB962C8B-B14F-4D97-AF65-F5344CB8AC3E}">
        <p14:creationId xmlns:p14="http://schemas.microsoft.com/office/powerpoint/2010/main" val="2094062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that progress</a:t>
            </a:r>
            <a:r>
              <a:rPr lang="en-US" baseline="0" dirty="0" smtClean="0"/>
              <a:t> will be reported throughout the school year.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24</a:t>
            </a:fld>
            <a:endParaRPr lang="en-US" dirty="0"/>
          </a:p>
        </p:txBody>
      </p:sp>
    </p:spTree>
    <p:extLst>
      <p:ext uri="{BB962C8B-B14F-4D97-AF65-F5344CB8AC3E}">
        <p14:creationId xmlns:p14="http://schemas.microsoft.com/office/powerpoint/2010/main" val="2543836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reports</a:t>
            </a:r>
            <a:r>
              <a:rPr lang="en-US" baseline="0" dirty="0" smtClean="0"/>
              <a:t> and report cards will share information with parents about where students are in relationship to the standards at that point in time.  This is an example of a progress report or report card in the first nine weeks.  Notice that most of the standards are below or approaching expectations. It is possible to have some on track standards at this point in the year as well. It will be important to reference student work and assessments to help you know what each of the standards mean.  This will help you better understand how to support your child at home.  Many teachers also put information about the standards in newsletters and classroom communication.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25</a:t>
            </a:fld>
            <a:endParaRPr lang="en-US" dirty="0"/>
          </a:p>
        </p:txBody>
      </p:sp>
    </p:spTree>
    <p:extLst>
      <p:ext uri="{BB962C8B-B14F-4D97-AF65-F5344CB8AC3E}">
        <p14:creationId xmlns:p14="http://schemas.microsoft.com/office/powerpoint/2010/main" val="2543836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students have more opportunity to practice the standards</a:t>
            </a:r>
            <a:r>
              <a:rPr lang="en-US" baseline="0" dirty="0" smtClean="0"/>
              <a:t> over the course of the school year you would expect to see the mastery indicators improve. By the third nine weeks,  students who are meeting grade level expectations  should be on track with most, if not all, standards with few to no standards being marked below expectations.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26</a:t>
            </a:fld>
            <a:endParaRPr lang="en-US" dirty="0"/>
          </a:p>
        </p:txBody>
      </p:sp>
    </p:spTree>
    <p:extLst>
      <p:ext uri="{BB962C8B-B14F-4D97-AF65-F5344CB8AC3E}">
        <p14:creationId xmlns:p14="http://schemas.microsoft.com/office/powerpoint/2010/main" val="254383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can also access reports in </a:t>
            </a:r>
            <a:r>
              <a:rPr lang="en-US" dirty="0" err="1" smtClean="0"/>
              <a:t>powerschool</a:t>
            </a:r>
            <a:r>
              <a:rPr lang="en-US" dirty="0" smtClean="0"/>
              <a:t>.</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27</a:t>
            </a:fld>
            <a:endParaRPr lang="en-US"/>
          </a:p>
        </p:txBody>
      </p:sp>
    </p:spTree>
    <p:extLst>
      <p:ext uri="{BB962C8B-B14F-4D97-AF65-F5344CB8AC3E}">
        <p14:creationId xmlns:p14="http://schemas.microsoft.com/office/powerpoint/2010/main" val="2543836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28</a:t>
            </a:fld>
            <a:endParaRPr lang="en-US"/>
          </a:p>
        </p:txBody>
      </p:sp>
    </p:spTree>
    <p:extLst>
      <p:ext uri="{BB962C8B-B14F-4D97-AF65-F5344CB8AC3E}">
        <p14:creationId xmlns:p14="http://schemas.microsoft.com/office/powerpoint/2010/main" val="2543836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29</a:t>
            </a:fld>
            <a:endParaRPr lang="en-US"/>
          </a:p>
        </p:txBody>
      </p:sp>
    </p:spTree>
    <p:extLst>
      <p:ext uri="{BB962C8B-B14F-4D97-AF65-F5344CB8AC3E}">
        <p14:creationId xmlns:p14="http://schemas.microsoft.com/office/powerpoint/2010/main" val="1469926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standards are expected to be mastered over time.</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30</a:t>
            </a:fld>
            <a:endParaRPr lang="en-US" dirty="0"/>
          </a:p>
        </p:txBody>
      </p:sp>
    </p:spTree>
    <p:extLst>
      <p:ext uri="{BB962C8B-B14F-4D97-AF65-F5344CB8AC3E}">
        <p14:creationId xmlns:p14="http://schemas.microsoft.com/office/powerpoint/2010/main" val="188236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more closely at</a:t>
            </a:r>
            <a:r>
              <a:rPr lang="en-US" baseline="0" dirty="0" smtClean="0"/>
              <a:t> </a:t>
            </a:r>
            <a:r>
              <a:rPr lang="en-US" dirty="0" smtClean="0"/>
              <a:t> graded classwork and assessments</a:t>
            </a:r>
            <a:r>
              <a:rPr lang="en-US" baseline="0" dirty="0" smtClean="0"/>
              <a:t>, you can see that a student can improve over time but still be penalized for performing poorly on his/her first attempts even though over time the student has improved.  With standards based grading students will be scored on their current understanding of standards and not the average of all of their attempts.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4</a:t>
            </a:fld>
            <a:endParaRPr lang="en-US" dirty="0"/>
          </a:p>
        </p:txBody>
      </p:sp>
    </p:spTree>
    <p:extLst>
      <p:ext uri="{BB962C8B-B14F-4D97-AF65-F5344CB8AC3E}">
        <p14:creationId xmlns:p14="http://schemas.microsoft.com/office/powerpoint/2010/main" val="3373431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have heard the term growth mindset.  It is the belief that we can get smarter over time with practice and perseverance. Standards based reporting supports developing growth mindset in students because they can see their progress over time.  They can see how their effort toward meeting their learning goals will equal higher achievement. </a:t>
            </a:r>
          </a:p>
          <a:p>
            <a:r>
              <a:rPr lang="en-US" baseline="0" dirty="0" smtClean="0"/>
              <a:t>***point out steps to high achievement on the graphic and connect to SBRC</a:t>
            </a:r>
          </a:p>
          <a:p>
            <a:r>
              <a:rPr lang="en-US" baseline="0" dirty="0" smtClean="0"/>
              <a:t> </a:t>
            </a:r>
          </a:p>
          <a:p>
            <a:r>
              <a:rPr lang="en-US" dirty="0" smtClean="0"/>
              <a:t>this is a great article to print and give to parent</a:t>
            </a:r>
            <a:r>
              <a:rPr lang="en-US" baseline="0" dirty="0" smtClean="0"/>
              <a:t>s to take home - </a:t>
            </a:r>
            <a:r>
              <a:rPr lang="en-US" dirty="0" smtClean="0"/>
              <a:t>https://</a:t>
            </a:r>
            <a:r>
              <a:rPr lang="en-US" dirty="0" err="1" smtClean="0"/>
              <a:t>learningchildblog.com</a:t>
            </a:r>
            <a:r>
              <a:rPr lang="en-US" dirty="0" smtClean="0"/>
              <a:t>/2017/01/05/growth-mindset-in-early-learners/</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31</a:t>
            </a:fld>
            <a:endParaRPr lang="en-US"/>
          </a:p>
        </p:txBody>
      </p:sp>
    </p:spTree>
    <p:extLst>
      <p:ext uri="{BB962C8B-B14F-4D97-AF65-F5344CB8AC3E}">
        <p14:creationId xmlns:p14="http://schemas.microsoft.com/office/powerpoint/2010/main" val="3239132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this presentation has been helpful</a:t>
            </a:r>
            <a:r>
              <a:rPr lang="en-US" baseline="0" dirty="0" smtClean="0"/>
              <a:t> in understanding how your child’s progress will be reported this school year.  For additional information or support, please contact…</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33</a:t>
            </a:fld>
            <a:endParaRPr lang="en-US"/>
          </a:p>
        </p:txBody>
      </p:sp>
    </p:spTree>
    <p:extLst>
      <p:ext uri="{BB962C8B-B14F-4D97-AF65-F5344CB8AC3E}">
        <p14:creationId xmlns:p14="http://schemas.microsoft.com/office/powerpoint/2010/main" val="103197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these are the standards that</a:t>
            </a:r>
            <a:r>
              <a:rPr lang="en-US" baseline="0" dirty="0" smtClean="0"/>
              <a:t> are to be covered in the first nine weeks in math.  In traditional grading, a student would receive  a grade that is created by averaging their performance on all assessments and classwork for all of these standards.  This doesn’t tell you what the student did well or where the student continues to need support.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5</a:t>
            </a:fld>
            <a:endParaRPr lang="en-US" dirty="0"/>
          </a:p>
        </p:txBody>
      </p:sp>
    </p:spTree>
    <p:extLst>
      <p:ext uri="{BB962C8B-B14F-4D97-AF65-F5344CB8AC3E}">
        <p14:creationId xmlns:p14="http://schemas.microsoft.com/office/powerpoint/2010/main" val="165306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these are the standards that</a:t>
            </a:r>
            <a:r>
              <a:rPr lang="en-US" baseline="0" dirty="0" smtClean="0"/>
              <a:t> are to be covered in the first nine weeks in math.  In traditional grading, a student would receive  a grade that is created by averaging their performance on all assessments and classwork for all of these standards.  This doesn’t tell you what the student did well or where the student continues to need support.  It gives you an average of all classwork and assessments for all standards taught.  Where do you begin to help your child?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6</a:t>
            </a:fld>
            <a:endParaRPr lang="en-US" dirty="0"/>
          </a:p>
        </p:txBody>
      </p:sp>
    </p:spTree>
    <p:extLst>
      <p:ext uri="{BB962C8B-B14F-4D97-AF65-F5344CB8AC3E}">
        <p14:creationId xmlns:p14="http://schemas.microsoft.com/office/powerpoint/2010/main" val="165306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progress will be reported using mastery language – this will look much like it did for your child in kindergarten.</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7</a:t>
            </a:fld>
            <a:endParaRPr lang="en-US" dirty="0"/>
          </a:p>
        </p:txBody>
      </p:sp>
    </p:spTree>
    <p:extLst>
      <p:ext uri="{BB962C8B-B14F-4D97-AF65-F5344CB8AC3E}">
        <p14:creationId xmlns:p14="http://schemas.microsoft.com/office/powerpoint/2010/main" val="2543836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standards</a:t>
            </a:r>
            <a:r>
              <a:rPr lang="en-US" baseline="0" dirty="0" smtClean="0"/>
              <a:t> based grading system, you look at the standards individually.  Instead of having one reading score that is an average of all reading assessments and classwork for all standards you have a score for each individual standard.  This allows the teacher, student and parent to know where to focus in helping the student meet the grade level expectations.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8</a:t>
            </a:fld>
            <a:endParaRPr lang="en-US" dirty="0"/>
          </a:p>
        </p:txBody>
      </p:sp>
    </p:spTree>
    <p:extLst>
      <p:ext uri="{BB962C8B-B14F-4D97-AF65-F5344CB8AC3E}">
        <p14:creationId xmlns:p14="http://schemas.microsoft.com/office/powerpoint/2010/main" val="337343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individual standard</a:t>
            </a:r>
            <a:r>
              <a:rPr lang="en-US" baseline="0" dirty="0" smtClean="0"/>
              <a:t> will receive a score based on the student’s progress toward meeting the grade level expectation. </a:t>
            </a:r>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9</a:t>
            </a:fld>
            <a:endParaRPr lang="en-US" dirty="0"/>
          </a:p>
        </p:txBody>
      </p:sp>
    </p:spTree>
    <p:extLst>
      <p:ext uri="{BB962C8B-B14F-4D97-AF65-F5344CB8AC3E}">
        <p14:creationId xmlns:p14="http://schemas.microsoft.com/office/powerpoint/2010/main" val="337343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slide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 standards based reporting model, the teacher is able to look at each standard individually and score student’s based on mastery of the individual standard. </a:t>
            </a:r>
            <a:endParaRPr lang="en-US" dirty="0" smtClean="0"/>
          </a:p>
          <a:p>
            <a:endParaRPr lang="en-US" dirty="0"/>
          </a:p>
        </p:txBody>
      </p:sp>
      <p:sp>
        <p:nvSpPr>
          <p:cNvPr id="4" name="Slide Number Placeholder 3"/>
          <p:cNvSpPr>
            <a:spLocks noGrp="1"/>
          </p:cNvSpPr>
          <p:nvPr>
            <p:ph type="sldNum" sz="quarter" idx="10"/>
          </p:nvPr>
        </p:nvSpPr>
        <p:spPr/>
        <p:txBody>
          <a:bodyPr/>
          <a:lstStyle/>
          <a:p>
            <a:fld id="{7ED02294-ED3F-E546-BE7B-0692049F2D36}" type="slidenum">
              <a:rPr lang="en-US" smtClean="0"/>
              <a:t>10</a:t>
            </a:fld>
            <a:endParaRPr lang="en-US" dirty="0"/>
          </a:p>
        </p:txBody>
      </p:sp>
    </p:spTree>
    <p:extLst>
      <p:ext uri="{BB962C8B-B14F-4D97-AF65-F5344CB8AC3E}">
        <p14:creationId xmlns:p14="http://schemas.microsoft.com/office/powerpoint/2010/main" val="165040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0750" y="3375705"/>
            <a:ext cx="6825341" cy="2387600"/>
          </a:xfrm>
        </p:spPr>
        <p:txBody>
          <a:bodyPr anchor="b"/>
          <a:lstStyle>
            <a:lvl1pPr algn="l">
              <a:defRPr sz="6000"/>
            </a:lvl1pPr>
          </a:lstStyle>
          <a:p>
            <a:r>
              <a:rPr lang="en-US" dirty="0"/>
              <a:t>Click to edit Master title style</a:t>
            </a:r>
          </a:p>
        </p:txBody>
      </p:sp>
    </p:spTree>
    <p:extLst>
      <p:ext uri="{BB962C8B-B14F-4D97-AF65-F5344CB8AC3E}">
        <p14:creationId xmlns:p14="http://schemas.microsoft.com/office/powerpoint/2010/main" val="360854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7E4C-7248-8040-95C4-BBAD8ACE38F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F65A6B-C97C-9548-B7CB-6FC252EE6A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328C70-A84A-C44D-BC30-C696856194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2726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6F11-7F3C-A947-BF4C-B82C05A79D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B9933-14FE-DD44-BDD6-A321D317D5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36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7CD05-50B0-7048-88E0-4CFC8CF6B4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86A16-347D-4A48-96A9-20A9B06F293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98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F324-F5C4-564A-A8B2-74157F5A851F}"/>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C5B4861-5FC2-C049-985D-64012FEE3B3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969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B05E-B0A6-A64C-A9BA-942E485A7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9461D-DC30-C342-AD73-BADCA5D40B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5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795-89B2-6C49-B2B8-E585EFF103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09CD90-E303-5D45-87CB-BBD7C1AF876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9869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E98B-2645-8048-BC84-82B4AAF37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EFE06-CDBA-8944-BD24-7255671E434D}"/>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F85BC6-A51B-F444-AC8F-97F03DE461D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652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B273-3BE0-514F-8703-5DEF8530BB7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346339-8F18-4D47-BD91-024784E5229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C79615-612A-704D-B47F-80FCE2F44AB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7B39BF-15DD-A148-9760-DCC756BC767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8B826-000C-EA4B-B495-B223B8CB9ED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54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E7CA-A388-8044-A87F-2931763559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238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05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993E-5834-1549-9FC1-398F4E6ECE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E8E34-DEEB-344D-A3B5-9DBD716A03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EDCDE-FB13-EF42-BB45-90701418F3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54069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9A70158E-83F2-354D-8426-7C0161EAB5DB}"/>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6580605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E0857-44D6-C64B-B8BC-C010780BFE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FCC7AA-B57F-7340-94FF-6C48B63A01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7760A83-986F-6B4E-B2B4-41B86EC79B6E}"/>
              </a:ext>
            </a:extLst>
          </p:cNvPr>
          <p:cNvPicPr>
            <a:picLocks noChangeAspect="1"/>
          </p:cNvPicPr>
          <p:nvPr userDrawn="1"/>
        </p:nvPicPr>
        <p:blipFill>
          <a:blip r:embed="rId13"/>
          <a:stretch>
            <a:fillRect/>
          </a:stretch>
        </p:blipFill>
        <p:spPr>
          <a:xfrm>
            <a:off x="0" y="267783"/>
            <a:ext cx="9144000" cy="6858000"/>
          </a:xfrm>
          <a:prstGeom prst="rect">
            <a:avLst/>
          </a:prstGeom>
        </p:spPr>
      </p:pic>
    </p:spTree>
    <p:extLst>
      <p:ext uri="{BB962C8B-B14F-4D97-AF65-F5344CB8AC3E}">
        <p14:creationId xmlns:p14="http://schemas.microsoft.com/office/powerpoint/2010/main" val="1743919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3BA2-F918-C642-9EC8-418A94BFCC16}"/>
              </a:ext>
            </a:extLst>
          </p:cNvPr>
          <p:cNvSpPr>
            <a:spLocks noGrp="1"/>
          </p:cNvSpPr>
          <p:nvPr>
            <p:ph type="ctrTitle"/>
          </p:nvPr>
        </p:nvSpPr>
        <p:spPr>
          <a:xfrm>
            <a:off x="140678" y="3375705"/>
            <a:ext cx="8872694" cy="2387600"/>
          </a:xfrm>
        </p:spPr>
        <p:txBody>
          <a:bodyPr>
            <a:normAutofit/>
          </a:bodyPr>
          <a:lstStyle/>
          <a:p>
            <a:r>
              <a:rPr lang="en-US" dirty="0" smtClean="0"/>
              <a:t>Standards Based Reporting</a:t>
            </a:r>
            <a:endParaRPr lang="en-US" dirty="0"/>
          </a:p>
        </p:txBody>
      </p:sp>
    </p:spTree>
    <p:extLst>
      <p:ext uri="{BB962C8B-B14F-4D97-AF65-F5344CB8AC3E}">
        <p14:creationId xmlns:p14="http://schemas.microsoft.com/office/powerpoint/2010/main" val="3633934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432469" y="2271296"/>
            <a:ext cx="4369790" cy="3596104"/>
          </a:xfrm>
        </p:spPr>
      </p:pic>
      <p:sp>
        <p:nvSpPr>
          <p:cNvPr id="5" name="TextBox 4"/>
          <p:cNvSpPr txBox="1"/>
          <p:nvPr/>
        </p:nvSpPr>
        <p:spPr>
          <a:xfrm>
            <a:off x="0" y="254035"/>
            <a:ext cx="8996947" cy="1938992"/>
          </a:xfrm>
          <a:prstGeom prst="rect">
            <a:avLst/>
          </a:prstGeom>
          <a:noFill/>
        </p:spPr>
        <p:txBody>
          <a:bodyPr wrap="square" rtlCol="0">
            <a:spAutoFit/>
          </a:bodyPr>
          <a:lstStyle/>
          <a:p>
            <a:pPr algn="ctr"/>
            <a:r>
              <a:rPr lang="en-US" sz="4000" dirty="0" smtClean="0">
                <a:latin typeface="KG HAPPY Solid"/>
                <a:cs typeface="KG HAPPY Solid"/>
              </a:rPr>
              <a:t>Standards are expected to be </a:t>
            </a:r>
          </a:p>
          <a:p>
            <a:pPr algn="ctr"/>
            <a:r>
              <a:rPr lang="en-US" sz="4000" dirty="0" smtClean="0">
                <a:latin typeface="KG HAPPY Solid"/>
                <a:cs typeface="KG HAPPY Solid"/>
              </a:rPr>
              <a:t>mastered over time. </a:t>
            </a:r>
          </a:p>
          <a:p>
            <a:pPr algn="ctr"/>
            <a:r>
              <a:rPr lang="en-US" sz="4000" dirty="0" smtClean="0">
                <a:latin typeface="KG HAPPY Solid"/>
                <a:cs typeface="KG HAPPY Solid"/>
              </a:rPr>
              <a:t>Every lesson is a step toward mastery.</a:t>
            </a:r>
            <a:endParaRPr lang="en-US" sz="4000" dirty="0">
              <a:latin typeface="KG HAPPY Solid"/>
              <a:cs typeface="KG HAPPY Solid"/>
            </a:endParaRPr>
          </a:p>
        </p:txBody>
      </p:sp>
    </p:spTree>
    <p:extLst>
      <p:ext uri="{BB962C8B-B14F-4D97-AF65-F5344CB8AC3E}">
        <p14:creationId xmlns:p14="http://schemas.microsoft.com/office/powerpoint/2010/main" val="3222621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06" y="467874"/>
            <a:ext cx="8934994" cy="4690314"/>
          </a:xfrm>
        </p:spPr>
        <p:txBody>
          <a:bodyPr>
            <a:noAutofit/>
          </a:bodyPr>
          <a:lstStyle/>
          <a:p>
            <a:pPr marL="0" indent="0">
              <a:buNone/>
            </a:pPr>
            <a:r>
              <a:rPr lang="en-US" sz="4000" dirty="0" smtClean="0">
                <a:latin typeface="KG HAPPY Solid"/>
                <a:cs typeface="KG HAPPY Solid"/>
              </a:rPr>
              <a:t>1</a:t>
            </a:r>
            <a:r>
              <a:rPr lang="en-US" sz="4000" dirty="0">
                <a:latin typeface="KG HAPPY Solid"/>
                <a:cs typeface="KG HAPPY Solid"/>
              </a:rPr>
              <a:t>.OA.A.1 </a:t>
            </a:r>
            <a:r>
              <a:rPr lang="en-US" sz="4000" dirty="0" smtClean="0">
                <a:latin typeface="KG HAPPY Solid"/>
                <a:cs typeface="KG HAPPY Solid"/>
              </a:rPr>
              <a:t> Use </a:t>
            </a:r>
            <a:r>
              <a:rPr lang="en-US" sz="4000" dirty="0">
                <a:latin typeface="KG HAPPY Solid"/>
                <a:cs typeface="KG HAPPY Solid"/>
              </a:rPr>
              <a:t>addition and subtraction within 20 to solve word problems involving situations of adding to, taking from, putting together, taking apart, and comparing with unknowns in all positions, e.g. by using objects, drawings, and equations with a symbol for the unknown  number to represent the problem. </a:t>
            </a:r>
          </a:p>
          <a:p>
            <a:pPr marL="0" indent="0" algn="ctr">
              <a:buNone/>
            </a:pPr>
            <a:r>
              <a:rPr lang="en-US" sz="4000" dirty="0" smtClean="0">
                <a:latin typeface="KG HAPPY Solid"/>
                <a:cs typeface="KG HAPPY Solid"/>
              </a:rPr>
              <a:t> </a:t>
            </a:r>
            <a:endParaRPr lang="en-US" sz="4000" b="1" dirty="0">
              <a:latin typeface="KG HAPPY Solid"/>
              <a:cs typeface="KG HAPPY Solid"/>
            </a:endParaRPr>
          </a:p>
        </p:txBody>
      </p:sp>
    </p:spTree>
    <p:extLst>
      <p:ext uri="{BB962C8B-B14F-4D97-AF65-F5344CB8AC3E}">
        <p14:creationId xmlns:p14="http://schemas.microsoft.com/office/powerpoint/2010/main" val="729496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06" y="467874"/>
            <a:ext cx="8934994" cy="4690314"/>
          </a:xfrm>
        </p:spPr>
        <p:txBody>
          <a:bodyPr>
            <a:noAutofit/>
          </a:bodyPr>
          <a:lstStyle/>
          <a:p>
            <a:pPr marL="0" indent="0">
              <a:buNone/>
            </a:pPr>
            <a:r>
              <a:rPr lang="en-US" sz="4000" dirty="0" smtClean="0">
                <a:latin typeface="KG HAPPY Solid"/>
                <a:cs typeface="KG HAPPY Solid"/>
              </a:rPr>
              <a:t>1</a:t>
            </a:r>
            <a:r>
              <a:rPr lang="en-US" sz="4000" dirty="0">
                <a:latin typeface="KG HAPPY Solid"/>
                <a:cs typeface="KG HAPPY Solid"/>
              </a:rPr>
              <a:t>.OA.A.1 </a:t>
            </a:r>
            <a:r>
              <a:rPr lang="en-US" sz="4000" dirty="0" smtClean="0">
                <a:latin typeface="KG HAPPY Solid"/>
                <a:cs typeface="KG HAPPY Solid"/>
              </a:rPr>
              <a:t> Use </a:t>
            </a:r>
            <a:r>
              <a:rPr lang="en-US" sz="4000" dirty="0">
                <a:solidFill>
                  <a:srgbClr val="0000FF"/>
                </a:solidFill>
                <a:latin typeface="KG HAPPY Solid"/>
                <a:cs typeface="KG HAPPY Solid"/>
              </a:rPr>
              <a:t>addition</a:t>
            </a:r>
            <a:r>
              <a:rPr lang="en-US" sz="4000" dirty="0">
                <a:latin typeface="KG HAPPY Solid"/>
                <a:cs typeface="KG HAPPY Solid"/>
              </a:rPr>
              <a:t> and </a:t>
            </a:r>
            <a:r>
              <a:rPr lang="en-US" sz="4000" dirty="0">
                <a:solidFill>
                  <a:srgbClr val="0000FF"/>
                </a:solidFill>
                <a:latin typeface="KG HAPPY Solid"/>
                <a:cs typeface="KG HAPPY Solid"/>
              </a:rPr>
              <a:t>subtraction</a:t>
            </a:r>
            <a:r>
              <a:rPr lang="en-US" sz="4000" dirty="0">
                <a:latin typeface="KG HAPPY Solid"/>
                <a:cs typeface="KG HAPPY Solid"/>
              </a:rPr>
              <a:t> </a:t>
            </a:r>
            <a:r>
              <a:rPr lang="en-US" sz="4000" dirty="0">
                <a:solidFill>
                  <a:srgbClr val="0000FF"/>
                </a:solidFill>
                <a:latin typeface="KG HAPPY Solid"/>
                <a:cs typeface="KG HAPPY Solid"/>
              </a:rPr>
              <a:t>within 20 </a:t>
            </a:r>
            <a:r>
              <a:rPr lang="en-US" sz="4000" dirty="0">
                <a:latin typeface="KG HAPPY Solid"/>
                <a:cs typeface="KG HAPPY Solid"/>
              </a:rPr>
              <a:t>to </a:t>
            </a:r>
            <a:r>
              <a:rPr lang="en-US" sz="4000" dirty="0">
                <a:solidFill>
                  <a:srgbClr val="0000FF"/>
                </a:solidFill>
                <a:latin typeface="KG HAPPY Solid"/>
                <a:cs typeface="KG HAPPY Solid"/>
              </a:rPr>
              <a:t>solve word problems </a:t>
            </a:r>
            <a:r>
              <a:rPr lang="en-US" sz="4000" dirty="0">
                <a:latin typeface="KG HAPPY Solid"/>
                <a:cs typeface="KG HAPPY Solid"/>
              </a:rPr>
              <a:t>involving situations of </a:t>
            </a:r>
            <a:r>
              <a:rPr lang="en-US" sz="4000" dirty="0">
                <a:solidFill>
                  <a:srgbClr val="0000FF"/>
                </a:solidFill>
                <a:latin typeface="KG HAPPY Solid"/>
                <a:cs typeface="KG HAPPY Solid"/>
              </a:rPr>
              <a:t>adding to</a:t>
            </a:r>
            <a:r>
              <a:rPr lang="en-US" sz="4000" dirty="0">
                <a:latin typeface="KG HAPPY Solid"/>
                <a:cs typeface="KG HAPPY Solid"/>
              </a:rPr>
              <a:t>, </a:t>
            </a:r>
            <a:r>
              <a:rPr lang="en-US" sz="4000" dirty="0">
                <a:solidFill>
                  <a:srgbClr val="0000FF"/>
                </a:solidFill>
                <a:latin typeface="KG HAPPY Solid"/>
                <a:cs typeface="KG HAPPY Solid"/>
              </a:rPr>
              <a:t>taking from</a:t>
            </a:r>
            <a:r>
              <a:rPr lang="en-US" sz="4000" dirty="0">
                <a:latin typeface="KG HAPPY Solid"/>
                <a:cs typeface="KG HAPPY Solid"/>
              </a:rPr>
              <a:t>, </a:t>
            </a:r>
            <a:r>
              <a:rPr lang="en-US" sz="4000" dirty="0">
                <a:solidFill>
                  <a:srgbClr val="0000FF"/>
                </a:solidFill>
                <a:latin typeface="KG HAPPY Solid"/>
                <a:cs typeface="KG HAPPY Solid"/>
              </a:rPr>
              <a:t>putting together</a:t>
            </a:r>
            <a:r>
              <a:rPr lang="en-US" sz="4000" dirty="0">
                <a:latin typeface="KG HAPPY Solid"/>
                <a:cs typeface="KG HAPPY Solid"/>
              </a:rPr>
              <a:t>, </a:t>
            </a:r>
            <a:r>
              <a:rPr lang="en-US" sz="4000" dirty="0">
                <a:solidFill>
                  <a:srgbClr val="0000FF"/>
                </a:solidFill>
                <a:latin typeface="KG HAPPY Solid"/>
                <a:cs typeface="KG HAPPY Solid"/>
              </a:rPr>
              <a:t>taking apart</a:t>
            </a:r>
            <a:r>
              <a:rPr lang="en-US" sz="4000" dirty="0">
                <a:latin typeface="KG HAPPY Solid"/>
                <a:cs typeface="KG HAPPY Solid"/>
              </a:rPr>
              <a:t>, and </a:t>
            </a:r>
            <a:r>
              <a:rPr lang="en-US" sz="4000" dirty="0">
                <a:solidFill>
                  <a:srgbClr val="0000FF"/>
                </a:solidFill>
                <a:latin typeface="KG HAPPY Solid"/>
                <a:cs typeface="KG HAPPY Solid"/>
              </a:rPr>
              <a:t>comparing with unknowns </a:t>
            </a:r>
            <a:r>
              <a:rPr lang="en-US" sz="4000" dirty="0">
                <a:latin typeface="KG HAPPY Solid"/>
                <a:cs typeface="KG HAPPY Solid"/>
              </a:rPr>
              <a:t>in all positions, e.g. by </a:t>
            </a:r>
            <a:r>
              <a:rPr lang="en-US" sz="4000" dirty="0">
                <a:solidFill>
                  <a:srgbClr val="0000FF"/>
                </a:solidFill>
                <a:latin typeface="KG HAPPY Solid"/>
                <a:cs typeface="KG HAPPY Solid"/>
              </a:rPr>
              <a:t>using objects</a:t>
            </a:r>
            <a:r>
              <a:rPr lang="en-US" sz="4000" dirty="0">
                <a:latin typeface="KG HAPPY Solid"/>
                <a:cs typeface="KG HAPPY Solid"/>
              </a:rPr>
              <a:t>, </a:t>
            </a:r>
            <a:r>
              <a:rPr lang="en-US" sz="4000" dirty="0">
                <a:solidFill>
                  <a:srgbClr val="0000FF"/>
                </a:solidFill>
                <a:latin typeface="KG HAPPY Solid"/>
                <a:cs typeface="KG HAPPY Solid"/>
              </a:rPr>
              <a:t>drawings</a:t>
            </a:r>
            <a:r>
              <a:rPr lang="en-US" sz="4000" dirty="0">
                <a:latin typeface="KG HAPPY Solid"/>
                <a:cs typeface="KG HAPPY Solid"/>
              </a:rPr>
              <a:t>, and </a:t>
            </a:r>
            <a:r>
              <a:rPr lang="en-US" sz="4000" dirty="0">
                <a:solidFill>
                  <a:srgbClr val="0000FF"/>
                </a:solidFill>
                <a:latin typeface="KG HAPPY Solid"/>
                <a:cs typeface="KG HAPPY Solid"/>
              </a:rPr>
              <a:t>equations with a symbol for the unknown  </a:t>
            </a:r>
            <a:r>
              <a:rPr lang="en-US" sz="4000" dirty="0">
                <a:latin typeface="KG HAPPY Solid"/>
                <a:cs typeface="KG HAPPY Solid"/>
              </a:rPr>
              <a:t>number to represent the problem. </a:t>
            </a:r>
          </a:p>
          <a:p>
            <a:pPr marL="0" indent="0" algn="ctr">
              <a:buNone/>
            </a:pPr>
            <a:r>
              <a:rPr lang="en-US" sz="4000" dirty="0" smtClean="0">
                <a:latin typeface="KG HAPPY Solid"/>
                <a:cs typeface="KG HAPPY Solid"/>
              </a:rPr>
              <a:t> </a:t>
            </a:r>
            <a:endParaRPr lang="en-US" sz="4000" b="1" dirty="0">
              <a:latin typeface="KG HAPPY Solid"/>
              <a:cs typeface="KG HAPPY Solid"/>
            </a:endParaRPr>
          </a:p>
        </p:txBody>
      </p:sp>
    </p:spTree>
    <p:extLst>
      <p:ext uri="{BB962C8B-B14F-4D97-AF65-F5344CB8AC3E}">
        <p14:creationId xmlns:p14="http://schemas.microsoft.com/office/powerpoint/2010/main" val="1697911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12" name="TextBox 11"/>
          <p:cNvSpPr txBox="1"/>
          <p:nvPr/>
        </p:nvSpPr>
        <p:spPr>
          <a:xfrm>
            <a:off x="6202947" y="708517"/>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3" name="TextBox 12"/>
          <p:cNvSpPr txBox="1"/>
          <p:nvPr/>
        </p:nvSpPr>
        <p:spPr>
          <a:xfrm>
            <a:off x="4231606" y="5391882"/>
            <a:ext cx="3942682" cy="954107"/>
          </a:xfrm>
          <a:prstGeom prst="rect">
            <a:avLst/>
          </a:prstGeom>
          <a:noFill/>
        </p:spPr>
        <p:txBody>
          <a:bodyPr wrap="square" rtlCol="0">
            <a:spAutoFit/>
          </a:bodyPr>
          <a:lstStyle/>
          <a:p>
            <a:pPr algn="ctr"/>
            <a:r>
              <a:rPr lang="en-US" sz="3600" dirty="0" smtClean="0">
                <a:latin typeface="KG HAPPY Solid"/>
                <a:cs typeface="KG HAPPY Solid"/>
              </a:rPr>
              <a:t>DEVELOPING </a:t>
            </a:r>
          </a:p>
          <a:p>
            <a:pPr algn="ctr"/>
            <a:r>
              <a:rPr lang="en-US" sz="2000" dirty="0" smtClean="0">
                <a:latin typeface="KG HAPPY Solid"/>
                <a:cs typeface="KG HAPPY Solid"/>
              </a:rPr>
              <a:t>the standard</a:t>
            </a:r>
            <a:endParaRPr lang="en-US" sz="2000" dirty="0">
              <a:latin typeface="KG HAPPY Solid"/>
              <a:cs typeface="KG HAPPY Solid"/>
            </a:endParaRPr>
          </a:p>
        </p:txBody>
      </p:sp>
      <p:cxnSp>
        <p:nvCxnSpPr>
          <p:cNvPr id="15" name="Straight Arrow Connector 14"/>
          <p:cNvCxnSpPr/>
          <p:nvPr/>
        </p:nvCxnSpPr>
        <p:spPr>
          <a:xfrm flipV="1">
            <a:off x="2606842" y="1951791"/>
            <a:ext cx="5398190" cy="457199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005032" y="63119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83052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latin typeface="KG HAPPY Solid"/>
                <a:cs typeface="KG HAPPY Solid"/>
              </a:rPr>
              <a:t>Add within 10</a:t>
            </a:r>
            <a:endParaRPr lang="en-US" dirty="0">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6" name="TextBox 15"/>
          <p:cNvSpPr txBox="1"/>
          <p:nvPr/>
        </p:nvSpPr>
        <p:spPr>
          <a:xfrm>
            <a:off x="5014158" y="5832101"/>
            <a:ext cx="3942682" cy="954107"/>
          </a:xfrm>
          <a:prstGeom prst="rect">
            <a:avLst/>
          </a:prstGeom>
          <a:noFill/>
        </p:spPr>
        <p:txBody>
          <a:bodyPr wrap="square" rtlCol="0">
            <a:spAutoFit/>
          </a:bodyPr>
          <a:lstStyle/>
          <a:p>
            <a:pPr algn="ctr"/>
            <a:r>
              <a:rPr lang="en-US" sz="3600" dirty="0" smtClean="0">
                <a:latin typeface="KG HAPPY Solid"/>
                <a:cs typeface="KG HAPPY Solid"/>
              </a:rPr>
              <a:t>DEVELOPING </a:t>
            </a:r>
          </a:p>
          <a:p>
            <a:pPr algn="ctr"/>
            <a:r>
              <a:rPr lang="en-US" sz="2000" dirty="0" smtClean="0">
                <a:latin typeface="KG HAPPY Solid"/>
                <a:cs typeface="KG HAPPY Solid"/>
              </a:rPr>
              <a:t>the standard</a:t>
            </a:r>
            <a:endParaRPr lang="en-US" sz="2000" dirty="0">
              <a:latin typeface="KG HAPPY Solid"/>
              <a:cs typeface="KG HAPPY Solid"/>
            </a:endParaRPr>
          </a:p>
        </p:txBody>
      </p:sp>
      <p:sp>
        <p:nvSpPr>
          <p:cNvPr id="7" name="TextBox 6"/>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403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latin typeface="KG HAPPY Solid"/>
                <a:cs typeface="KG HAPPY Solid"/>
              </a:rPr>
              <a:t>Add within 10</a:t>
            </a:r>
            <a:endParaRPr lang="en-US" dirty="0">
              <a:latin typeface="KG HAPPY Solid"/>
              <a:cs typeface="KG HAPPY Solid"/>
            </a:endParaRPr>
          </a:p>
        </p:txBody>
      </p:sp>
      <p:sp>
        <p:nvSpPr>
          <p:cNvPr id="6" name="TextBox 5"/>
          <p:cNvSpPr txBox="1"/>
          <p:nvPr/>
        </p:nvSpPr>
        <p:spPr>
          <a:xfrm>
            <a:off x="2125779" y="5451972"/>
            <a:ext cx="6488576" cy="369332"/>
          </a:xfrm>
          <a:prstGeom prst="rect">
            <a:avLst/>
          </a:prstGeom>
          <a:noFill/>
        </p:spPr>
        <p:txBody>
          <a:bodyPr wrap="square" rtlCol="0">
            <a:spAutoFit/>
          </a:bodyPr>
          <a:lstStyle/>
          <a:p>
            <a:r>
              <a:rPr lang="en-US" dirty="0" smtClean="0">
                <a:latin typeface="KG HAPPY Solid"/>
                <a:cs typeface="KG HAPPY Solid"/>
              </a:rPr>
              <a:t>Subtract within 10</a:t>
            </a:r>
            <a:endParaRPr lang="en-US" dirty="0">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6" name="TextBox 15"/>
          <p:cNvSpPr txBox="1"/>
          <p:nvPr/>
        </p:nvSpPr>
        <p:spPr>
          <a:xfrm>
            <a:off x="5014158" y="5832101"/>
            <a:ext cx="3942682" cy="954107"/>
          </a:xfrm>
          <a:prstGeom prst="rect">
            <a:avLst/>
          </a:prstGeom>
          <a:noFill/>
        </p:spPr>
        <p:txBody>
          <a:bodyPr wrap="square" rtlCol="0">
            <a:spAutoFit/>
          </a:bodyPr>
          <a:lstStyle/>
          <a:p>
            <a:pPr algn="ctr"/>
            <a:r>
              <a:rPr lang="en-US" sz="3600" dirty="0" smtClean="0">
                <a:latin typeface="KG HAPPY Solid"/>
                <a:cs typeface="KG HAPPY Solid"/>
              </a:rPr>
              <a:t>DEVELOPING </a:t>
            </a:r>
          </a:p>
          <a:p>
            <a:pPr algn="ctr"/>
            <a:r>
              <a:rPr lang="en-US" sz="2000" dirty="0" smtClean="0">
                <a:latin typeface="KG HAPPY Solid"/>
                <a:cs typeface="KG HAPPY Solid"/>
              </a:rPr>
              <a:t>the standard</a:t>
            </a:r>
            <a:endParaRPr lang="en-US" sz="2000" dirty="0">
              <a:latin typeface="KG HAPPY Solid"/>
              <a:cs typeface="KG HAPPY Solid"/>
            </a:endParaRPr>
          </a:p>
        </p:txBody>
      </p:sp>
      <p:sp>
        <p:nvSpPr>
          <p:cNvPr id="8" name="TextBox 7"/>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18896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latin typeface="KG HAPPY Solid"/>
                <a:cs typeface="KG HAPPY Solid"/>
              </a:rPr>
              <a:t>Add within 10</a:t>
            </a:r>
            <a:endParaRPr lang="en-US" dirty="0">
              <a:latin typeface="KG HAPPY Solid"/>
              <a:cs typeface="KG HAPPY Solid"/>
            </a:endParaRPr>
          </a:p>
        </p:txBody>
      </p:sp>
      <p:sp>
        <p:nvSpPr>
          <p:cNvPr id="6" name="TextBox 5"/>
          <p:cNvSpPr txBox="1"/>
          <p:nvPr/>
        </p:nvSpPr>
        <p:spPr>
          <a:xfrm>
            <a:off x="2125779" y="5451972"/>
            <a:ext cx="6488576" cy="369332"/>
          </a:xfrm>
          <a:prstGeom prst="rect">
            <a:avLst/>
          </a:prstGeom>
          <a:noFill/>
        </p:spPr>
        <p:txBody>
          <a:bodyPr wrap="square" rtlCol="0">
            <a:spAutoFit/>
          </a:bodyPr>
          <a:lstStyle/>
          <a:p>
            <a:r>
              <a:rPr lang="en-US" dirty="0" smtClean="0">
                <a:latin typeface="KG HAPPY Solid"/>
                <a:cs typeface="KG HAPPY Solid"/>
              </a:rPr>
              <a:t>Subtract within 10</a:t>
            </a:r>
            <a:endParaRPr lang="en-US" dirty="0">
              <a:latin typeface="KG HAPPY Solid"/>
              <a:cs typeface="KG HAPPY Solid"/>
            </a:endParaRPr>
          </a:p>
        </p:txBody>
      </p:sp>
      <p:sp>
        <p:nvSpPr>
          <p:cNvPr id="7" name="TextBox 6"/>
          <p:cNvSpPr txBox="1"/>
          <p:nvPr/>
        </p:nvSpPr>
        <p:spPr>
          <a:xfrm>
            <a:off x="3129289" y="4617256"/>
            <a:ext cx="5332943" cy="646331"/>
          </a:xfrm>
          <a:prstGeom prst="rect">
            <a:avLst/>
          </a:prstGeom>
          <a:noFill/>
        </p:spPr>
        <p:txBody>
          <a:bodyPr wrap="square" rtlCol="0">
            <a:spAutoFit/>
          </a:bodyPr>
          <a:lstStyle/>
          <a:p>
            <a:r>
              <a:rPr lang="en-US" dirty="0" smtClean="0">
                <a:latin typeface="KG HAPPY Solid"/>
                <a:cs typeface="KG HAPPY Solid"/>
              </a:rPr>
              <a:t>Add and subtract word problems </a:t>
            </a:r>
          </a:p>
          <a:p>
            <a:r>
              <a:rPr lang="en-US" dirty="0" smtClean="0">
                <a:latin typeface="KG HAPPY Solid"/>
                <a:cs typeface="KG HAPPY Solid"/>
              </a:rPr>
              <a:t>within 10 </a:t>
            </a:r>
            <a:endParaRPr lang="en-US" dirty="0">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6" name="TextBox 15"/>
          <p:cNvSpPr txBox="1"/>
          <p:nvPr/>
        </p:nvSpPr>
        <p:spPr>
          <a:xfrm>
            <a:off x="5014158" y="5832101"/>
            <a:ext cx="3942682" cy="954107"/>
          </a:xfrm>
          <a:prstGeom prst="rect">
            <a:avLst/>
          </a:prstGeom>
          <a:noFill/>
        </p:spPr>
        <p:txBody>
          <a:bodyPr wrap="square" rtlCol="0">
            <a:spAutoFit/>
          </a:bodyPr>
          <a:lstStyle/>
          <a:p>
            <a:pPr algn="ctr"/>
            <a:r>
              <a:rPr lang="en-US" sz="3600" dirty="0" smtClean="0">
                <a:latin typeface="KG HAPPY Solid"/>
                <a:cs typeface="KG HAPPY Solid"/>
              </a:rPr>
              <a:t>DEVELOPING </a:t>
            </a:r>
          </a:p>
          <a:p>
            <a:pPr algn="ctr"/>
            <a:r>
              <a:rPr lang="en-US" sz="2000" dirty="0" smtClean="0">
                <a:latin typeface="KG HAPPY Solid"/>
                <a:cs typeface="KG HAPPY Solid"/>
              </a:rPr>
              <a:t>the standard</a:t>
            </a:r>
            <a:endParaRPr lang="en-US" sz="2000" dirty="0">
              <a:latin typeface="KG HAPPY Solid"/>
              <a:cs typeface="KG HAPPY Solid"/>
            </a:endParaRPr>
          </a:p>
        </p:txBody>
      </p:sp>
      <p:sp>
        <p:nvSpPr>
          <p:cNvPr id="9" name="TextBox 8"/>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87760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latin typeface="KG HAPPY Solid"/>
                <a:cs typeface="KG HAPPY Solid"/>
              </a:rPr>
              <a:t>Add within 10</a:t>
            </a:r>
            <a:endParaRPr lang="en-US" dirty="0">
              <a:latin typeface="KG HAPPY Solid"/>
              <a:cs typeface="KG HAPPY Solid"/>
            </a:endParaRPr>
          </a:p>
        </p:txBody>
      </p:sp>
      <p:sp>
        <p:nvSpPr>
          <p:cNvPr id="6" name="TextBox 5"/>
          <p:cNvSpPr txBox="1"/>
          <p:nvPr/>
        </p:nvSpPr>
        <p:spPr>
          <a:xfrm>
            <a:off x="2125779" y="5451972"/>
            <a:ext cx="6488576" cy="369332"/>
          </a:xfrm>
          <a:prstGeom prst="rect">
            <a:avLst/>
          </a:prstGeom>
          <a:noFill/>
        </p:spPr>
        <p:txBody>
          <a:bodyPr wrap="square" rtlCol="0">
            <a:spAutoFit/>
          </a:bodyPr>
          <a:lstStyle/>
          <a:p>
            <a:r>
              <a:rPr lang="en-US" dirty="0" smtClean="0">
                <a:latin typeface="KG HAPPY Solid"/>
                <a:cs typeface="KG HAPPY Solid"/>
              </a:rPr>
              <a:t>Subtract within 10</a:t>
            </a:r>
            <a:endParaRPr lang="en-US" dirty="0">
              <a:latin typeface="KG HAPPY Solid"/>
              <a:cs typeface="KG HAPPY Solid"/>
            </a:endParaRPr>
          </a:p>
        </p:txBody>
      </p:sp>
      <p:sp>
        <p:nvSpPr>
          <p:cNvPr id="7" name="TextBox 6"/>
          <p:cNvSpPr txBox="1"/>
          <p:nvPr/>
        </p:nvSpPr>
        <p:spPr>
          <a:xfrm>
            <a:off x="3129289" y="4617256"/>
            <a:ext cx="5332943" cy="646331"/>
          </a:xfrm>
          <a:prstGeom prst="rect">
            <a:avLst/>
          </a:prstGeom>
          <a:noFill/>
        </p:spPr>
        <p:txBody>
          <a:bodyPr wrap="square" rtlCol="0">
            <a:spAutoFit/>
          </a:bodyPr>
          <a:lstStyle/>
          <a:p>
            <a:r>
              <a:rPr lang="en-US" dirty="0" smtClean="0">
                <a:latin typeface="KG HAPPY Solid"/>
                <a:cs typeface="KG HAPPY Solid"/>
              </a:rPr>
              <a:t>Add and subtract word problems </a:t>
            </a:r>
          </a:p>
          <a:p>
            <a:r>
              <a:rPr lang="en-US" dirty="0" smtClean="0">
                <a:latin typeface="KG HAPPY Solid"/>
                <a:cs typeface="KG HAPPY Solid"/>
              </a:rPr>
              <a:t>within 10 </a:t>
            </a:r>
            <a:endParaRPr lang="en-US" dirty="0">
              <a:latin typeface="KG HAPPY Solid"/>
              <a:cs typeface="KG HAPPY Solid"/>
            </a:endParaRPr>
          </a:p>
        </p:txBody>
      </p:sp>
      <p:sp>
        <p:nvSpPr>
          <p:cNvPr id="8" name="TextBox 7"/>
          <p:cNvSpPr txBox="1"/>
          <p:nvPr/>
        </p:nvSpPr>
        <p:spPr>
          <a:xfrm>
            <a:off x="4006178" y="3970925"/>
            <a:ext cx="4268899" cy="369332"/>
          </a:xfrm>
          <a:prstGeom prst="rect">
            <a:avLst/>
          </a:prstGeom>
          <a:noFill/>
        </p:spPr>
        <p:txBody>
          <a:bodyPr wrap="square" rtlCol="0">
            <a:spAutoFit/>
          </a:bodyPr>
          <a:lstStyle/>
          <a:p>
            <a:r>
              <a:rPr lang="en-US" dirty="0" smtClean="0">
                <a:latin typeface="KG HAPPY Solid"/>
                <a:cs typeface="KG HAPPY Solid"/>
              </a:rPr>
              <a:t>Add within 20</a:t>
            </a:r>
            <a:endParaRPr lang="en-US" dirty="0">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6" name="TextBox 15"/>
          <p:cNvSpPr txBox="1"/>
          <p:nvPr/>
        </p:nvSpPr>
        <p:spPr>
          <a:xfrm>
            <a:off x="5014158" y="5832101"/>
            <a:ext cx="3942682" cy="954107"/>
          </a:xfrm>
          <a:prstGeom prst="rect">
            <a:avLst/>
          </a:prstGeom>
          <a:noFill/>
        </p:spPr>
        <p:txBody>
          <a:bodyPr wrap="square" rtlCol="0">
            <a:spAutoFit/>
          </a:bodyPr>
          <a:lstStyle/>
          <a:p>
            <a:pPr algn="ctr"/>
            <a:r>
              <a:rPr lang="en-US" sz="3600" dirty="0" smtClean="0">
                <a:latin typeface="KG HAPPY Solid"/>
                <a:cs typeface="KG HAPPY Solid"/>
              </a:rPr>
              <a:t>DEVELOPING </a:t>
            </a:r>
          </a:p>
          <a:p>
            <a:pPr algn="ctr"/>
            <a:r>
              <a:rPr lang="en-US" sz="2000" dirty="0" smtClean="0">
                <a:latin typeface="KG HAPPY Solid"/>
                <a:cs typeface="KG HAPPY Solid"/>
              </a:rPr>
              <a:t>the standard</a:t>
            </a:r>
            <a:endParaRPr lang="en-US" sz="2000" dirty="0">
              <a:latin typeface="KG HAPPY Solid"/>
              <a:cs typeface="KG HAPPY Solid"/>
            </a:endParaRPr>
          </a:p>
        </p:txBody>
      </p:sp>
      <p:sp>
        <p:nvSpPr>
          <p:cNvPr id="10" name="TextBox 9"/>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1479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latin typeface="KG HAPPY Solid"/>
                <a:cs typeface="KG HAPPY Solid"/>
              </a:rPr>
              <a:t>Add within 10</a:t>
            </a:r>
            <a:endParaRPr lang="en-US" dirty="0">
              <a:latin typeface="KG HAPPY Solid"/>
              <a:cs typeface="KG HAPPY Solid"/>
            </a:endParaRPr>
          </a:p>
        </p:txBody>
      </p:sp>
      <p:sp>
        <p:nvSpPr>
          <p:cNvPr id="6" name="TextBox 5"/>
          <p:cNvSpPr txBox="1"/>
          <p:nvPr/>
        </p:nvSpPr>
        <p:spPr>
          <a:xfrm>
            <a:off x="2125779" y="5451972"/>
            <a:ext cx="6488576" cy="369332"/>
          </a:xfrm>
          <a:prstGeom prst="rect">
            <a:avLst/>
          </a:prstGeom>
          <a:noFill/>
        </p:spPr>
        <p:txBody>
          <a:bodyPr wrap="square" rtlCol="0">
            <a:spAutoFit/>
          </a:bodyPr>
          <a:lstStyle/>
          <a:p>
            <a:r>
              <a:rPr lang="en-US" dirty="0" smtClean="0">
                <a:latin typeface="KG HAPPY Solid"/>
                <a:cs typeface="KG HAPPY Solid"/>
              </a:rPr>
              <a:t>Subtract within 10</a:t>
            </a:r>
            <a:endParaRPr lang="en-US" dirty="0">
              <a:latin typeface="KG HAPPY Solid"/>
              <a:cs typeface="KG HAPPY Solid"/>
            </a:endParaRPr>
          </a:p>
        </p:txBody>
      </p:sp>
      <p:sp>
        <p:nvSpPr>
          <p:cNvPr id="7" name="TextBox 6"/>
          <p:cNvSpPr txBox="1"/>
          <p:nvPr/>
        </p:nvSpPr>
        <p:spPr>
          <a:xfrm>
            <a:off x="3129289" y="4617256"/>
            <a:ext cx="5332943" cy="646331"/>
          </a:xfrm>
          <a:prstGeom prst="rect">
            <a:avLst/>
          </a:prstGeom>
          <a:noFill/>
        </p:spPr>
        <p:txBody>
          <a:bodyPr wrap="square" rtlCol="0">
            <a:spAutoFit/>
          </a:bodyPr>
          <a:lstStyle/>
          <a:p>
            <a:r>
              <a:rPr lang="en-US" dirty="0" smtClean="0">
                <a:latin typeface="KG HAPPY Solid"/>
                <a:cs typeface="KG HAPPY Solid"/>
              </a:rPr>
              <a:t>Add and subtract word problems </a:t>
            </a:r>
          </a:p>
          <a:p>
            <a:r>
              <a:rPr lang="en-US" dirty="0" smtClean="0">
                <a:latin typeface="KG HAPPY Solid"/>
                <a:cs typeface="KG HAPPY Solid"/>
              </a:rPr>
              <a:t>within 10 </a:t>
            </a:r>
            <a:endParaRPr lang="en-US" dirty="0">
              <a:latin typeface="KG HAPPY Solid"/>
              <a:cs typeface="KG HAPPY Solid"/>
            </a:endParaRPr>
          </a:p>
        </p:txBody>
      </p:sp>
      <p:sp>
        <p:nvSpPr>
          <p:cNvPr id="8" name="TextBox 7"/>
          <p:cNvSpPr txBox="1"/>
          <p:nvPr/>
        </p:nvSpPr>
        <p:spPr>
          <a:xfrm>
            <a:off x="4006178" y="3970925"/>
            <a:ext cx="4268899" cy="369332"/>
          </a:xfrm>
          <a:prstGeom prst="rect">
            <a:avLst/>
          </a:prstGeom>
          <a:noFill/>
        </p:spPr>
        <p:txBody>
          <a:bodyPr wrap="square" rtlCol="0">
            <a:spAutoFit/>
          </a:bodyPr>
          <a:lstStyle/>
          <a:p>
            <a:r>
              <a:rPr lang="en-US" dirty="0" smtClean="0">
                <a:latin typeface="KG HAPPY Solid"/>
                <a:cs typeface="KG HAPPY Solid"/>
              </a:rPr>
              <a:t>Add within 20</a:t>
            </a:r>
            <a:endParaRPr lang="en-US" dirty="0">
              <a:latin typeface="KG HAPPY Solid"/>
              <a:cs typeface="KG HAPPY Solid"/>
            </a:endParaRPr>
          </a:p>
        </p:txBody>
      </p:sp>
      <p:sp>
        <p:nvSpPr>
          <p:cNvPr id="9" name="TextBox 8"/>
          <p:cNvSpPr txBox="1"/>
          <p:nvPr/>
        </p:nvSpPr>
        <p:spPr>
          <a:xfrm>
            <a:off x="4947318" y="3257754"/>
            <a:ext cx="4268899" cy="369332"/>
          </a:xfrm>
          <a:prstGeom prst="rect">
            <a:avLst/>
          </a:prstGeom>
          <a:noFill/>
        </p:spPr>
        <p:txBody>
          <a:bodyPr wrap="square" rtlCol="0">
            <a:spAutoFit/>
          </a:bodyPr>
          <a:lstStyle/>
          <a:p>
            <a:r>
              <a:rPr lang="en-US" dirty="0" smtClean="0">
                <a:latin typeface="KG HAPPY Solid"/>
                <a:cs typeface="KG HAPPY Solid"/>
              </a:rPr>
              <a:t>Subtract within 20</a:t>
            </a:r>
            <a:endParaRPr lang="en-US" dirty="0">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6" name="TextBox 15"/>
          <p:cNvSpPr txBox="1"/>
          <p:nvPr/>
        </p:nvSpPr>
        <p:spPr>
          <a:xfrm>
            <a:off x="5014158" y="5832101"/>
            <a:ext cx="3942682" cy="954107"/>
          </a:xfrm>
          <a:prstGeom prst="rect">
            <a:avLst/>
          </a:prstGeom>
          <a:noFill/>
        </p:spPr>
        <p:txBody>
          <a:bodyPr wrap="square" rtlCol="0">
            <a:spAutoFit/>
          </a:bodyPr>
          <a:lstStyle/>
          <a:p>
            <a:pPr algn="ctr"/>
            <a:r>
              <a:rPr lang="en-US" sz="3600" dirty="0" smtClean="0">
                <a:latin typeface="KG HAPPY Solid"/>
                <a:cs typeface="KG HAPPY Solid"/>
              </a:rPr>
              <a:t>DEVELOPING     </a:t>
            </a:r>
            <a:r>
              <a:rPr lang="en-US" sz="2000" dirty="0" smtClean="0">
                <a:latin typeface="KG HAPPY Solid"/>
                <a:cs typeface="KG HAPPY Solid"/>
              </a:rPr>
              <a:t>the standard</a:t>
            </a:r>
            <a:endParaRPr lang="en-US" sz="2000" dirty="0">
              <a:latin typeface="KG HAPPY Solid"/>
              <a:cs typeface="KG HAPPY Solid"/>
            </a:endParaRPr>
          </a:p>
        </p:txBody>
      </p:sp>
      <p:sp>
        <p:nvSpPr>
          <p:cNvPr id="11" name="TextBox 10"/>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98912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latin typeface="KG HAPPY Solid"/>
                <a:cs typeface="KG HAPPY Solid"/>
              </a:rPr>
              <a:t>Add within 10</a:t>
            </a:r>
            <a:endParaRPr lang="en-US" dirty="0">
              <a:latin typeface="KG HAPPY Solid"/>
              <a:cs typeface="KG HAPPY Solid"/>
            </a:endParaRPr>
          </a:p>
        </p:txBody>
      </p:sp>
      <p:sp>
        <p:nvSpPr>
          <p:cNvPr id="6" name="TextBox 5"/>
          <p:cNvSpPr txBox="1"/>
          <p:nvPr/>
        </p:nvSpPr>
        <p:spPr>
          <a:xfrm>
            <a:off x="2125779" y="5451972"/>
            <a:ext cx="6488576" cy="369332"/>
          </a:xfrm>
          <a:prstGeom prst="rect">
            <a:avLst/>
          </a:prstGeom>
          <a:noFill/>
        </p:spPr>
        <p:txBody>
          <a:bodyPr wrap="square" rtlCol="0">
            <a:spAutoFit/>
          </a:bodyPr>
          <a:lstStyle/>
          <a:p>
            <a:r>
              <a:rPr lang="en-US" dirty="0" smtClean="0">
                <a:latin typeface="KG HAPPY Solid"/>
                <a:cs typeface="KG HAPPY Solid"/>
              </a:rPr>
              <a:t>Subtract within 10</a:t>
            </a:r>
            <a:endParaRPr lang="en-US" dirty="0">
              <a:latin typeface="KG HAPPY Solid"/>
              <a:cs typeface="KG HAPPY Solid"/>
            </a:endParaRPr>
          </a:p>
        </p:txBody>
      </p:sp>
      <p:sp>
        <p:nvSpPr>
          <p:cNvPr id="7" name="TextBox 6"/>
          <p:cNvSpPr txBox="1"/>
          <p:nvPr/>
        </p:nvSpPr>
        <p:spPr>
          <a:xfrm>
            <a:off x="3129289" y="4617256"/>
            <a:ext cx="5332943" cy="646331"/>
          </a:xfrm>
          <a:prstGeom prst="rect">
            <a:avLst/>
          </a:prstGeom>
          <a:noFill/>
        </p:spPr>
        <p:txBody>
          <a:bodyPr wrap="square" rtlCol="0">
            <a:spAutoFit/>
          </a:bodyPr>
          <a:lstStyle/>
          <a:p>
            <a:r>
              <a:rPr lang="en-US" dirty="0" smtClean="0">
                <a:latin typeface="KG HAPPY Solid"/>
                <a:cs typeface="KG HAPPY Solid"/>
              </a:rPr>
              <a:t>Add and subtract word problems </a:t>
            </a:r>
          </a:p>
          <a:p>
            <a:r>
              <a:rPr lang="en-US" dirty="0" smtClean="0">
                <a:latin typeface="KG HAPPY Solid"/>
                <a:cs typeface="KG HAPPY Solid"/>
              </a:rPr>
              <a:t>within 10 </a:t>
            </a:r>
            <a:endParaRPr lang="en-US" dirty="0">
              <a:latin typeface="KG HAPPY Solid"/>
              <a:cs typeface="KG HAPPY Solid"/>
            </a:endParaRPr>
          </a:p>
        </p:txBody>
      </p:sp>
      <p:sp>
        <p:nvSpPr>
          <p:cNvPr id="8" name="TextBox 7"/>
          <p:cNvSpPr txBox="1"/>
          <p:nvPr/>
        </p:nvSpPr>
        <p:spPr>
          <a:xfrm>
            <a:off x="4006178" y="3970925"/>
            <a:ext cx="4268899" cy="369332"/>
          </a:xfrm>
          <a:prstGeom prst="rect">
            <a:avLst/>
          </a:prstGeom>
          <a:noFill/>
        </p:spPr>
        <p:txBody>
          <a:bodyPr wrap="square" rtlCol="0">
            <a:spAutoFit/>
          </a:bodyPr>
          <a:lstStyle/>
          <a:p>
            <a:r>
              <a:rPr lang="en-US" dirty="0" smtClean="0">
                <a:latin typeface="KG HAPPY Solid"/>
                <a:cs typeface="KG HAPPY Solid"/>
              </a:rPr>
              <a:t>Add within 20</a:t>
            </a:r>
            <a:endParaRPr lang="en-US" dirty="0">
              <a:latin typeface="KG HAPPY Solid"/>
              <a:cs typeface="KG HAPPY Solid"/>
            </a:endParaRPr>
          </a:p>
        </p:txBody>
      </p:sp>
      <p:sp>
        <p:nvSpPr>
          <p:cNvPr id="9" name="TextBox 8"/>
          <p:cNvSpPr txBox="1"/>
          <p:nvPr/>
        </p:nvSpPr>
        <p:spPr>
          <a:xfrm>
            <a:off x="4947318" y="3257754"/>
            <a:ext cx="4268899" cy="369332"/>
          </a:xfrm>
          <a:prstGeom prst="rect">
            <a:avLst/>
          </a:prstGeom>
          <a:noFill/>
        </p:spPr>
        <p:txBody>
          <a:bodyPr wrap="square" rtlCol="0">
            <a:spAutoFit/>
          </a:bodyPr>
          <a:lstStyle/>
          <a:p>
            <a:r>
              <a:rPr lang="en-US" dirty="0" smtClean="0">
                <a:latin typeface="KG HAPPY Solid"/>
                <a:cs typeface="KG HAPPY Solid"/>
              </a:rPr>
              <a:t>Subtract within 20</a:t>
            </a:r>
            <a:endParaRPr lang="en-US" dirty="0">
              <a:latin typeface="KG HAPPY Solid"/>
              <a:cs typeface="KG HAPPY Solid"/>
            </a:endParaRPr>
          </a:p>
        </p:txBody>
      </p:sp>
      <p:sp>
        <p:nvSpPr>
          <p:cNvPr id="10" name="TextBox 9"/>
          <p:cNvSpPr txBox="1"/>
          <p:nvPr/>
        </p:nvSpPr>
        <p:spPr>
          <a:xfrm>
            <a:off x="5909733" y="1855339"/>
            <a:ext cx="3729817" cy="1200329"/>
          </a:xfrm>
          <a:prstGeom prst="rect">
            <a:avLst/>
          </a:prstGeom>
          <a:noFill/>
        </p:spPr>
        <p:txBody>
          <a:bodyPr wrap="square" rtlCol="0">
            <a:spAutoFit/>
          </a:bodyPr>
          <a:lstStyle/>
          <a:p>
            <a:r>
              <a:rPr lang="en-US" dirty="0" smtClean="0">
                <a:latin typeface="KG HAPPY Solid"/>
                <a:cs typeface="KG HAPPY Solid"/>
              </a:rPr>
              <a:t>                 Add and     </a:t>
            </a:r>
          </a:p>
          <a:p>
            <a:r>
              <a:rPr lang="en-US" dirty="0">
                <a:latin typeface="KG HAPPY Solid"/>
                <a:cs typeface="KG HAPPY Solid"/>
              </a:rPr>
              <a:t> </a:t>
            </a:r>
            <a:r>
              <a:rPr lang="en-US" dirty="0" smtClean="0">
                <a:latin typeface="KG HAPPY Solid"/>
                <a:cs typeface="KG HAPPY Solid"/>
              </a:rPr>
              <a:t>               subtract word </a:t>
            </a:r>
          </a:p>
          <a:p>
            <a:r>
              <a:rPr lang="en-US" dirty="0" smtClean="0">
                <a:latin typeface="KG HAPPY Solid"/>
                <a:cs typeface="KG HAPPY Solid"/>
              </a:rPr>
              <a:t>problems </a:t>
            </a:r>
          </a:p>
          <a:p>
            <a:r>
              <a:rPr lang="en-US" dirty="0" smtClean="0">
                <a:latin typeface="KG HAPPY Solid"/>
                <a:cs typeface="KG HAPPY Solid"/>
              </a:rPr>
              <a:t>within 20</a:t>
            </a:r>
            <a:endParaRPr lang="en-US" dirty="0">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6" name="TextBox 15"/>
          <p:cNvSpPr txBox="1"/>
          <p:nvPr/>
        </p:nvSpPr>
        <p:spPr>
          <a:xfrm>
            <a:off x="5014158" y="5832101"/>
            <a:ext cx="3942682" cy="954107"/>
          </a:xfrm>
          <a:prstGeom prst="rect">
            <a:avLst/>
          </a:prstGeom>
          <a:noFill/>
        </p:spPr>
        <p:txBody>
          <a:bodyPr wrap="square" rtlCol="0">
            <a:spAutoFit/>
          </a:bodyPr>
          <a:lstStyle/>
          <a:p>
            <a:pPr algn="ctr"/>
            <a:r>
              <a:rPr lang="en-US" sz="3600" dirty="0" smtClean="0">
                <a:latin typeface="KG HAPPY Solid"/>
                <a:cs typeface="KG HAPPY Solid"/>
              </a:rPr>
              <a:t>DEVELOPING </a:t>
            </a:r>
          </a:p>
          <a:p>
            <a:pPr algn="ctr"/>
            <a:r>
              <a:rPr lang="en-US" sz="2000" dirty="0" smtClean="0">
                <a:latin typeface="KG HAPPY Solid"/>
                <a:cs typeface="KG HAPPY Solid"/>
              </a:rPr>
              <a:t>the standard</a:t>
            </a:r>
            <a:endParaRPr lang="en-US" sz="2000" dirty="0">
              <a:latin typeface="KG HAPPY Solid"/>
              <a:cs typeface="KG HAPPY Solid"/>
            </a:endParaRPr>
          </a:p>
        </p:txBody>
      </p:sp>
      <p:sp>
        <p:nvSpPr>
          <p:cNvPr id="2" name="TextBox 1"/>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40972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469900"/>
            <a:ext cx="8229600" cy="5829300"/>
          </a:xfrm>
        </p:spPr>
        <p:txBody>
          <a:bodyPr>
            <a:normAutofit fontScale="92500"/>
          </a:bodyPr>
          <a:lstStyle/>
          <a:p>
            <a:pPr marL="0" indent="0">
              <a:lnSpc>
                <a:spcPct val="110000"/>
              </a:lnSpc>
              <a:buNone/>
            </a:pPr>
            <a:r>
              <a:rPr lang="en-US" sz="4300" dirty="0">
                <a:latin typeface="KG HAPPY Solid"/>
                <a:cs typeface="KG HAPPY Solid"/>
              </a:rPr>
              <a:t>The Tennessee State </a:t>
            </a:r>
            <a:r>
              <a:rPr lang="en-US" sz="4300" dirty="0" smtClean="0">
                <a:latin typeface="KG HAPPY Solid"/>
                <a:cs typeface="KG HAPPY Solid"/>
              </a:rPr>
              <a:t>Standards:</a:t>
            </a:r>
          </a:p>
          <a:p>
            <a:pPr>
              <a:lnSpc>
                <a:spcPct val="110000"/>
              </a:lnSpc>
            </a:pPr>
            <a:r>
              <a:rPr lang="en-US" sz="3600" dirty="0" smtClean="0">
                <a:latin typeface="KG HAPPY Solid"/>
                <a:cs typeface="KG HAPPY Solid"/>
              </a:rPr>
              <a:t>establish </a:t>
            </a:r>
            <a:r>
              <a:rPr lang="en-US" sz="3600" dirty="0">
                <a:latin typeface="KG HAPPY Solid"/>
                <a:cs typeface="KG HAPPY Solid"/>
              </a:rPr>
              <a:t>high and challenging performance towards achieving specific learning </a:t>
            </a:r>
            <a:r>
              <a:rPr lang="en-US" sz="3600" dirty="0" smtClean="0">
                <a:latin typeface="KG HAPPY Solid"/>
                <a:cs typeface="KG HAPPY Solid"/>
              </a:rPr>
              <a:t>goals,  </a:t>
            </a:r>
          </a:p>
          <a:p>
            <a:pPr>
              <a:lnSpc>
                <a:spcPct val="110000"/>
              </a:lnSpc>
            </a:pPr>
            <a:r>
              <a:rPr lang="en-US" sz="3600" dirty="0">
                <a:latin typeface="KG HAPPY Solid"/>
                <a:cs typeface="KG HAPPY Solid"/>
              </a:rPr>
              <a:t>t</a:t>
            </a:r>
            <a:r>
              <a:rPr lang="en-US" sz="3600" dirty="0" smtClean="0">
                <a:latin typeface="KG HAPPY Solid"/>
                <a:cs typeface="KG HAPPY Solid"/>
              </a:rPr>
              <a:t>hey </a:t>
            </a:r>
            <a:r>
              <a:rPr lang="en-US" sz="3600" dirty="0">
                <a:latin typeface="KG HAPPY Solid"/>
                <a:cs typeface="KG HAPPY Solid"/>
              </a:rPr>
              <a:t>describe what students should know and be able to </a:t>
            </a:r>
            <a:r>
              <a:rPr lang="en-US" sz="3600" dirty="0" smtClean="0">
                <a:latin typeface="KG HAPPY Solid"/>
                <a:cs typeface="KG HAPPY Solid"/>
              </a:rPr>
              <a:t>do, and  </a:t>
            </a:r>
          </a:p>
          <a:p>
            <a:pPr>
              <a:lnSpc>
                <a:spcPct val="110000"/>
              </a:lnSpc>
            </a:pPr>
            <a:r>
              <a:rPr lang="en-US" sz="3600" dirty="0" smtClean="0">
                <a:latin typeface="KG HAPPY Solid"/>
                <a:cs typeface="KG HAPPY Solid"/>
              </a:rPr>
              <a:t>serve </a:t>
            </a:r>
            <a:r>
              <a:rPr lang="en-US" sz="3600" dirty="0">
                <a:latin typeface="KG HAPPY Solid"/>
                <a:cs typeface="KG HAPPY Solid"/>
              </a:rPr>
              <a:t>as the basis for Clarksville Montgomery County School System’s curriculum, instruction, and assessment model.</a:t>
            </a:r>
          </a:p>
          <a:p>
            <a:pPr marL="0" indent="0">
              <a:lnSpc>
                <a:spcPct val="110000"/>
              </a:lnSpc>
              <a:buNone/>
            </a:pPr>
            <a:endParaRPr lang="en-US" sz="3600" dirty="0">
              <a:latin typeface="KG HAPPY Solid"/>
              <a:cs typeface="KG HAPPY Solid"/>
            </a:endParaRPr>
          </a:p>
        </p:txBody>
      </p:sp>
    </p:spTree>
    <p:extLst>
      <p:ext uri="{BB962C8B-B14F-4D97-AF65-F5344CB8AC3E}">
        <p14:creationId xmlns:p14="http://schemas.microsoft.com/office/powerpoint/2010/main" val="2544169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solidFill>
                  <a:srgbClr val="FF0000"/>
                </a:solidFill>
                <a:latin typeface="KG HAPPY Solid"/>
                <a:cs typeface="KG HAPPY Solid"/>
              </a:rPr>
              <a:t>Add within 10</a:t>
            </a:r>
            <a:endParaRPr lang="en-US" dirty="0">
              <a:solidFill>
                <a:srgbClr val="FF0000"/>
              </a:solidFill>
              <a:latin typeface="KG HAPPY Solid"/>
              <a:cs typeface="KG HAPPY Solid"/>
            </a:endParaRPr>
          </a:p>
        </p:txBody>
      </p:sp>
      <p:sp>
        <p:nvSpPr>
          <p:cNvPr id="6" name="TextBox 5"/>
          <p:cNvSpPr txBox="1"/>
          <p:nvPr/>
        </p:nvSpPr>
        <p:spPr>
          <a:xfrm>
            <a:off x="2125779" y="5451972"/>
            <a:ext cx="6488576" cy="369332"/>
          </a:xfrm>
          <a:prstGeom prst="rect">
            <a:avLst/>
          </a:prstGeom>
          <a:noFill/>
        </p:spPr>
        <p:txBody>
          <a:bodyPr wrap="square" rtlCol="0">
            <a:spAutoFit/>
          </a:bodyPr>
          <a:lstStyle/>
          <a:p>
            <a:r>
              <a:rPr lang="en-US" dirty="0" smtClean="0">
                <a:solidFill>
                  <a:srgbClr val="FF0000"/>
                </a:solidFill>
                <a:latin typeface="KG HAPPY Solid"/>
                <a:cs typeface="KG HAPPY Solid"/>
              </a:rPr>
              <a:t>Subtract within 10</a:t>
            </a:r>
            <a:endParaRPr lang="en-US" dirty="0">
              <a:solidFill>
                <a:srgbClr val="FF0000"/>
              </a:solidFill>
              <a:latin typeface="KG HAPPY Solid"/>
              <a:cs typeface="KG HAPPY Solid"/>
            </a:endParaRPr>
          </a:p>
        </p:txBody>
      </p:sp>
      <p:sp>
        <p:nvSpPr>
          <p:cNvPr id="7" name="TextBox 6"/>
          <p:cNvSpPr txBox="1"/>
          <p:nvPr/>
        </p:nvSpPr>
        <p:spPr>
          <a:xfrm>
            <a:off x="3129289" y="4617256"/>
            <a:ext cx="5332943" cy="646331"/>
          </a:xfrm>
          <a:prstGeom prst="rect">
            <a:avLst/>
          </a:prstGeom>
          <a:noFill/>
        </p:spPr>
        <p:txBody>
          <a:bodyPr wrap="square" rtlCol="0">
            <a:spAutoFit/>
          </a:bodyPr>
          <a:lstStyle/>
          <a:p>
            <a:r>
              <a:rPr lang="en-US" dirty="0" smtClean="0">
                <a:solidFill>
                  <a:srgbClr val="FF0000"/>
                </a:solidFill>
                <a:latin typeface="KG HAPPY Solid"/>
                <a:cs typeface="KG HAPPY Solid"/>
              </a:rPr>
              <a:t>Add and subtract word problems </a:t>
            </a:r>
          </a:p>
          <a:p>
            <a:r>
              <a:rPr lang="en-US" dirty="0" smtClean="0">
                <a:solidFill>
                  <a:srgbClr val="FF0000"/>
                </a:solidFill>
                <a:latin typeface="KG HAPPY Solid"/>
                <a:cs typeface="KG HAPPY Solid"/>
              </a:rPr>
              <a:t>within 10 </a:t>
            </a:r>
            <a:endParaRPr lang="en-US" dirty="0">
              <a:solidFill>
                <a:srgbClr val="FF0000"/>
              </a:solidFill>
              <a:latin typeface="KG HAPPY Solid"/>
              <a:cs typeface="KG HAPPY Solid"/>
            </a:endParaRPr>
          </a:p>
        </p:txBody>
      </p:sp>
      <p:sp>
        <p:nvSpPr>
          <p:cNvPr id="8" name="TextBox 7"/>
          <p:cNvSpPr txBox="1"/>
          <p:nvPr/>
        </p:nvSpPr>
        <p:spPr>
          <a:xfrm>
            <a:off x="4006178" y="3970925"/>
            <a:ext cx="4268899" cy="369332"/>
          </a:xfrm>
          <a:prstGeom prst="rect">
            <a:avLst/>
          </a:prstGeom>
          <a:noFill/>
        </p:spPr>
        <p:txBody>
          <a:bodyPr wrap="square" rtlCol="0">
            <a:spAutoFit/>
          </a:bodyPr>
          <a:lstStyle/>
          <a:p>
            <a:r>
              <a:rPr lang="en-US" dirty="0" smtClean="0">
                <a:latin typeface="KG HAPPY Solid"/>
                <a:cs typeface="KG HAPPY Solid"/>
              </a:rPr>
              <a:t>Add within 20</a:t>
            </a:r>
            <a:endParaRPr lang="en-US" dirty="0">
              <a:latin typeface="KG HAPPY Solid"/>
              <a:cs typeface="KG HAPPY Solid"/>
            </a:endParaRPr>
          </a:p>
        </p:txBody>
      </p:sp>
      <p:sp>
        <p:nvSpPr>
          <p:cNvPr id="9" name="TextBox 8"/>
          <p:cNvSpPr txBox="1"/>
          <p:nvPr/>
        </p:nvSpPr>
        <p:spPr>
          <a:xfrm>
            <a:off x="4947318" y="3257754"/>
            <a:ext cx="4268899" cy="369332"/>
          </a:xfrm>
          <a:prstGeom prst="rect">
            <a:avLst/>
          </a:prstGeom>
          <a:noFill/>
        </p:spPr>
        <p:txBody>
          <a:bodyPr wrap="square" rtlCol="0">
            <a:spAutoFit/>
          </a:bodyPr>
          <a:lstStyle/>
          <a:p>
            <a:r>
              <a:rPr lang="en-US" dirty="0" smtClean="0">
                <a:latin typeface="KG HAPPY Solid"/>
                <a:cs typeface="KG HAPPY Solid"/>
              </a:rPr>
              <a:t>Subtract within 20</a:t>
            </a:r>
            <a:endParaRPr lang="en-US" dirty="0">
              <a:latin typeface="KG HAPPY Solid"/>
              <a:cs typeface="KG HAPPY Solid"/>
            </a:endParaRPr>
          </a:p>
        </p:txBody>
      </p:sp>
      <p:sp>
        <p:nvSpPr>
          <p:cNvPr id="10" name="TextBox 9"/>
          <p:cNvSpPr txBox="1"/>
          <p:nvPr/>
        </p:nvSpPr>
        <p:spPr>
          <a:xfrm>
            <a:off x="5922211" y="1855339"/>
            <a:ext cx="3294007" cy="1200329"/>
          </a:xfrm>
          <a:prstGeom prst="rect">
            <a:avLst/>
          </a:prstGeom>
          <a:noFill/>
        </p:spPr>
        <p:txBody>
          <a:bodyPr wrap="square" rtlCol="0">
            <a:spAutoFit/>
          </a:bodyPr>
          <a:lstStyle/>
          <a:p>
            <a:r>
              <a:rPr lang="en-US" dirty="0" smtClean="0">
                <a:latin typeface="KG HAPPY Solid"/>
                <a:cs typeface="KG HAPPY Solid"/>
              </a:rPr>
              <a:t>                 Add and     </a:t>
            </a:r>
          </a:p>
          <a:p>
            <a:r>
              <a:rPr lang="en-US" dirty="0">
                <a:latin typeface="KG HAPPY Solid"/>
                <a:cs typeface="KG HAPPY Solid"/>
              </a:rPr>
              <a:t> </a:t>
            </a:r>
            <a:r>
              <a:rPr lang="en-US" dirty="0" smtClean="0">
                <a:latin typeface="KG HAPPY Solid"/>
                <a:cs typeface="KG HAPPY Solid"/>
              </a:rPr>
              <a:t>               subtract word </a:t>
            </a:r>
          </a:p>
          <a:p>
            <a:r>
              <a:rPr lang="en-US" dirty="0" smtClean="0">
                <a:latin typeface="KG HAPPY Solid"/>
                <a:cs typeface="KG HAPPY Solid"/>
              </a:rPr>
              <a:t>problems </a:t>
            </a:r>
          </a:p>
          <a:p>
            <a:r>
              <a:rPr lang="en-US" dirty="0" smtClean="0">
                <a:latin typeface="KG HAPPY Solid"/>
                <a:cs typeface="KG HAPPY Solid"/>
              </a:rPr>
              <a:t>within 20</a:t>
            </a:r>
            <a:endParaRPr lang="en-US" dirty="0">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1" name="TextBox 10"/>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22625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latin typeface="KG HAPPY Solid"/>
                <a:cs typeface="KG HAPPY Solid"/>
              </a:rPr>
              <a:t>Add within 10</a:t>
            </a:r>
            <a:endParaRPr lang="en-US" dirty="0">
              <a:latin typeface="KG HAPPY Solid"/>
              <a:cs typeface="KG HAPPY Solid"/>
            </a:endParaRPr>
          </a:p>
        </p:txBody>
      </p:sp>
      <p:sp>
        <p:nvSpPr>
          <p:cNvPr id="6" name="TextBox 5"/>
          <p:cNvSpPr txBox="1"/>
          <p:nvPr/>
        </p:nvSpPr>
        <p:spPr>
          <a:xfrm>
            <a:off x="2125779" y="5451972"/>
            <a:ext cx="6488576" cy="369332"/>
          </a:xfrm>
          <a:prstGeom prst="rect">
            <a:avLst/>
          </a:prstGeom>
          <a:noFill/>
        </p:spPr>
        <p:txBody>
          <a:bodyPr wrap="square" rtlCol="0">
            <a:spAutoFit/>
          </a:bodyPr>
          <a:lstStyle/>
          <a:p>
            <a:r>
              <a:rPr lang="en-US" dirty="0" smtClean="0">
                <a:latin typeface="KG HAPPY Solid"/>
                <a:cs typeface="KG HAPPY Solid"/>
              </a:rPr>
              <a:t>Subtract within 10</a:t>
            </a:r>
            <a:endParaRPr lang="en-US" dirty="0">
              <a:latin typeface="KG HAPPY Solid"/>
              <a:cs typeface="KG HAPPY Solid"/>
            </a:endParaRPr>
          </a:p>
        </p:txBody>
      </p:sp>
      <p:sp>
        <p:nvSpPr>
          <p:cNvPr id="7" name="TextBox 6"/>
          <p:cNvSpPr txBox="1"/>
          <p:nvPr/>
        </p:nvSpPr>
        <p:spPr>
          <a:xfrm>
            <a:off x="3129289" y="4617256"/>
            <a:ext cx="5332943" cy="646331"/>
          </a:xfrm>
          <a:prstGeom prst="rect">
            <a:avLst/>
          </a:prstGeom>
          <a:noFill/>
        </p:spPr>
        <p:txBody>
          <a:bodyPr wrap="square" rtlCol="0">
            <a:spAutoFit/>
          </a:bodyPr>
          <a:lstStyle/>
          <a:p>
            <a:r>
              <a:rPr lang="en-US" dirty="0" smtClean="0">
                <a:latin typeface="KG HAPPY Solid"/>
                <a:cs typeface="KG HAPPY Solid"/>
              </a:rPr>
              <a:t>Add and subtract word problems </a:t>
            </a:r>
          </a:p>
          <a:p>
            <a:r>
              <a:rPr lang="en-US" dirty="0" smtClean="0">
                <a:latin typeface="KG HAPPY Solid"/>
                <a:cs typeface="KG HAPPY Solid"/>
              </a:rPr>
              <a:t>within 10 </a:t>
            </a:r>
            <a:endParaRPr lang="en-US" dirty="0">
              <a:latin typeface="KG HAPPY Solid"/>
              <a:cs typeface="KG HAPPY Solid"/>
            </a:endParaRPr>
          </a:p>
        </p:txBody>
      </p:sp>
      <p:sp>
        <p:nvSpPr>
          <p:cNvPr id="8" name="TextBox 7"/>
          <p:cNvSpPr txBox="1"/>
          <p:nvPr/>
        </p:nvSpPr>
        <p:spPr>
          <a:xfrm>
            <a:off x="4006178" y="3970925"/>
            <a:ext cx="4268899" cy="369332"/>
          </a:xfrm>
          <a:prstGeom prst="rect">
            <a:avLst/>
          </a:prstGeom>
          <a:noFill/>
        </p:spPr>
        <p:txBody>
          <a:bodyPr wrap="square" rtlCol="0">
            <a:spAutoFit/>
          </a:bodyPr>
          <a:lstStyle/>
          <a:p>
            <a:r>
              <a:rPr lang="en-US" dirty="0" smtClean="0">
                <a:solidFill>
                  <a:srgbClr val="FF6600"/>
                </a:solidFill>
                <a:latin typeface="KG HAPPY Solid"/>
                <a:cs typeface="KG HAPPY Solid"/>
              </a:rPr>
              <a:t>Add within 20</a:t>
            </a:r>
            <a:endParaRPr lang="en-US" dirty="0">
              <a:solidFill>
                <a:srgbClr val="FF6600"/>
              </a:solidFill>
              <a:latin typeface="KG HAPPY Solid"/>
              <a:cs typeface="KG HAPPY Solid"/>
            </a:endParaRPr>
          </a:p>
        </p:txBody>
      </p:sp>
      <p:sp>
        <p:nvSpPr>
          <p:cNvPr id="9" name="TextBox 8"/>
          <p:cNvSpPr txBox="1"/>
          <p:nvPr/>
        </p:nvSpPr>
        <p:spPr>
          <a:xfrm>
            <a:off x="4947318" y="3257754"/>
            <a:ext cx="4268899" cy="369332"/>
          </a:xfrm>
          <a:prstGeom prst="rect">
            <a:avLst/>
          </a:prstGeom>
          <a:noFill/>
        </p:spPr>
        <p:txBody>
          <a:bodyPr wrap="square" rtlCol="0">
            <a:spAutoFit/>
          </a:bodyPr>
          <a:lstStyle/>
          <a:p>
            <a:r>
              <a:rPr lang="en-US" dirty="0" smtClean="0">
                <a:solidFill>
                  <a:srgbClr val="FF6600"/>
                </a:solidFill>
                <a:latin typeface="KG HAPPY Solid"/>
                <a:cs typeface="KG HAPPY Solid"/>
              </a:rPr>
              <a:t>Subtract within 20</a:t>
            </a:r>
            <a:endParaRPr lang="en-US" dirty="0">
              <a:solidFill>
                <a:srgbClr val="FF6600"/>
              </a:solidFill>
              <a:latin typeface="KG HAPPY Solid"/>
              <a:cs typeface="KG HAPPY Solid"/>
            </a:endParaRPr>
          </a:p>
        </p:txBody>
      </p:sp>
      <p:sp>
        <p:nvSpPr>
          <p:cNvPr id="10" name="TextBox 9"/>
          <p:cNvSpPr txBox="1"/>
          <p:nvPr/>
        </p:nvSpPr>
        <p:spPr>
          <a:xfrm>
            <a:off x="5922211" y="1855339"/>
            <a:ext cx="3294007" cy="1200329"/>
          </a:xfrm>
          <a:prstGeom prst="rect">
            <a:avLst/>
          </a:prstGeom>
          <a:noFill/>
        </p:spPr>
        <p:txBody>
          <a:bodyPr wrap="square" rtlCol="0">
            <a:spAutoFit/>
          </a:bodyPr>
          <a:lstStyle/>
          <a:p>
            <a:r>
              <a:rPr lang="en-US" dirty="0" smtClean="0">
                <a:latin typeface="KG HAPPY Solid"/>
                <a:cs typeface="KG HAPPY Solid"/>
              </a:rPr>
              <a:t>                 Add and     </a:t>
            </a:r>
          </a:p>
          <a:p>
            <a:r>
              <a:rPr lang="en-US" dirty="0">
                <a:latin typeface="KG HAPPY Solid"/>
                <a:cs typeface="KG HAPPY Solid"/>
              </a:rPr>
              <a:t> </a:t>
            </a:r>
            <a:r>
              <a:rPr lang="en-US" dirty="0" smtClean="0">
                <a:latin typeface="KG HAPPY Solid"/>
                <a:cs typeface="KG HAPPY Solid"/>
              </a:rPr>
              <a:t>               subtract word </a:t>
            </a:r>
          </a:p>
          <a:p>
            <a:r>
              <a:rPr lang="en-US" dirty="0" smtClean="0">
                <a:latin typeface="KG HAPPY Solid"/>
                <a:cs typeface="KG HAPPY Solid"/>
              </a:rPr>
              <a:t>problems </a:t>
            </a:r>
          </a:p>
          <a:p>
            <a:r>
              <a:rPr lang="en-US" dirty="0" smtClean="0">
                <a:latin typeface="KG HAPPY Solid"/>
                <a:cs typeface="KG HAPPY Solid"/>
              </a:rPr>
              <a:t>within 20</a:t>
            </a:r>
            <a:endParaRPr lang="en-US" dirty="0">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1" name="TextBox 10"/>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2447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latin typeface="KG HAPPY Solid"/>
                <a:cs typeface="KG HAPPY Solid"/>
              </a:rPr>
              <a:t>Add within 10</a:t>
            </a:r>
            <a:endParaRPr lang="en-US" dirty="0">
              <a:latin typeface="KG HAPPY Solid"/>
              <a:cs typeface="KG HAPPY Solid"/>
            </a:endParaRPr>
          </a:p>
        </p:txBody>
      </p:sp>
      <p:sp>
        <p:nvSpPr>
          <p:cNvPr id="6" name="TextBox 5"/>
          <p:cNvSpPr txBox="1"/>
          <p:nvPr/>
        </p:nvSpPr>
        <p:spPr>
          <a:xfrm>
            <a:off x="2125779" y="5451972"/>
            <a:ext cx="6488576" cy="369332"/>
          </a:xfrm>
          <a:prstGeom prst="rect">
            <a:avLst/>
          </a:prstGeom>
          <a:noFill/>
        </p:spPr>
        <p:txBody>
          <a:bodyPr wrap="square" rtlCol="0">
            <a:spAutoFit/>
          </a:bodyPr>
          <a:lstStyle/>
          <a:p>
            <a:r>
              <a:rPr lang="en-US" dirty="0" smtClean="0">
                <a:latin typeface="KG HAPPY Solid"/>
                <a:cs typeface="KG HAPPY Solid"/>
              </a:rPr>
              <a:t>Subtract within 10</a:t>
            </a:r>
            <a:endParaRPr lang="en-US" dirty="0">
              <a:latin typeface="KG HAPPY Solid"/>
              <a:cs typeface="KG HAPPY Solid"/>
            </a:endParaRPr>
          </a:p>
        </p:txBody>
      </p:sp>
      <p:sp>
        <p:nvSpPr>
          <p:cNvPr id="7" name="TextBox 6"/>
          <p:cNvSpPr txBox="1"/>
          <p:nvPr/>
        </p:nvSpPr>
        <p:spPr>
          <a:xfrm>
            <a:off x="3129289" y="4617256"/>
            <a:ext cx="5332943" cy="646331"/>
          </a:xfrm>
          <a:prstGeom prst="rect">
            <a:avLst/>
          </a:prstGeom>
          <a:noFill/>
        </p:spPr>
        <p:txBody>
          <a:bodyPr wrap="square" rtlCol="0">
            <a:spAutoFit/>
          </a:bodyPr>
          <a:lstStyle/>
          <a:p>
            <a:r>
              <a:rPr lang="en-US" dirty="0" smtClean="0">
                <a:latin typeface="KG HAPPY Solid"/>
                <a:cs typeface="KG HAPPY Solid"/>
              </a:rPr>
              <a:t>Add and subtract word problems </a:t>
            </a:r>
          </a:p>
          <a:p>
            <a:r>
              <a:rPr lang="en-US" dirty="0" smtClean="0">
                <a:latin typeface="KG HAPPY Solid"/>
                <a:cs typeface="KG HAPPY Solid"/>
              </a:rPr>
              <a:t>within 10 </a:t>
            </a:r>
            <a:endParaRPr lang="en-US" dirty="0">
              <a:latin typeface="KG HAPPY Solid"/>
              <a:cs typeface="KG HAPPY Solid"/>
            </a:endParaRPr>
          </a:p>
        </p:txBody>
      </p:sp>
      <p:sp>
        <p:nvSpPr>
          <p:cNvPr id="8" name="TextBox 7"/>
          <p:cNvSpPr txBox="1"/>
          <p:nvPr/>
        </p:nvSpPr>
        <p:spPr>
          <a:xfrm>
            <a:off x="4006178" y="3970925"/>
            <a:ext cx="4268899" cy="369332"/>
          </a:xfrm>
          <a:prstGeom prst="rect">
            <a:avLst/>
          </a:prstGeom>
          <a:noFill/>
        </p:spPr>
        <p:txBody>
          <a:bodyPr wrap="square" rtlCol="0">
            <a:spAutoFit/>
          </a:bodyPr>
          <a:lstStyle/>
          <a:p>
            <a:r>
              <a:rPr lang="en-US" dirty="0" smtClean="0">
                <a:solidFill>
                  <a:srgbClr val="000000"/>
                </a:solidFill>
                <a:latin typeface="KG HAPPY Solid"/>
                <a:cs typeface="KG HAPPY Solid"/>
              </a:rPr>
              <a:t>Add within 20</a:t>
            </a:r>
            <a:endParaRPr lang="en-US" dirty="0">
              <a:solidFill>
                <a:srgbClr val="000000"/>
              </a:solidFill>
              <a:latin typeface="KG HAPPY Solid"/>
              <a:cs typeface="KG HAPPY Solid"/>
            </a:endParaRPr>
          </a:p>
        </p:txBody>
      </p:sp>
      <p:sp>
        <p:nvSpPr>
          <p:cNvPr id="9" name="TextBox 8"/>
          <p:cNvSpPr txBox="1"/>
          <p:nvPr/>
        </p:nvSpPr>
        <p:spPr>
          <a:xfrm>
            <a:off x="4947318" y="3257754"/>
            <a:ext cx="4268899" cy="369332"/>
          </a:xfrm>
          <a:prstGeom prst="rect">
            <a:avLst/>
          </a:prstGeom>
          <a:noFill/>
        </p:spPr>
        <p:txBody>
          <a:bodyPr wrap="square" rtlCol="0">
            <a:spAutoFit/>
          </a:bodyPr>
          <a:lstStyle/>
          <a:p>
            <a:r>
              <a:rPr lang="en-US" dirty="0" smtClean="0">
                <a:solidFill>
                  <a:srgbClr val="000000"/>
                </a:solidFill>
                <a:latin typeface="KG HAPPY Solid"/>
                <a:cs typeface="KG HAPPY Solid"/>
              </a:rPr>
              <a:t>Subtract within 20</a:t>
            </a:r>
            <a:endParaRPr lang="en-US" dirty="0">
              <a:solidFill>
                <a:srgbClr val="000000"/>
              </a:solidFill>
              <a:latin typeface="KG HAPPY Solid"/>
              <a:cs typeface="KG HAPPY Solid"/>
            </a:endParaRPr>
          </a:p>
        </p:txBody>
      </p:sp>
      <p:sp>
        <p:nvSpPr>
          <p:cNvPr id="10" name="TextBox 9"/>
          <p:cNvSpPr txBox="1"/>
          <p:nvPr/>
        </p:nvSpPr>
        <p:spPr>
          <a:xfrm>
            <a:off x="5922211" y="1855339"/>
            <a:ext cx="3294007" cy="1200329"/>
          </a:xfrm>
          <a:prstGeom prst="rect">
            <a:avLst/>
          </a:prstGeom>
          <a:noFill/>
        </p:spPr>
        <p:txBody>
          <a:bodyPr wrap="square" rtlCol="0">
            <a:spAutoFit/>
          </a:bodyPr>
          <a:lstStyle/>
          <a:p>
            <a:r>
              <a:rPr lang="en-US" dirty="0" smtClean="0">
                <a:latin typeface="KG HAPPY Solid"/>
                <a:cs typeface="KG HAPPY Solid"/>
              </a:rPr>
              <a:t>                 </a:t>
            </a:r>
            <a:r>
              <a:rPr lang="en-US" dirty="0" smtClean="0">
                <a:solidFill>
                  <a:srgbClr val="008000"/>
                </a:solidFill>
                <a:latin typeface="KG HAPPY Solid"/>
                <a:cs typeface="KG HAPPY Solid"/>
              </a:rPr>
              <a:t>Add and     </a:t>
            </a:r>
          </a:p>
          <a:p>
            <a:r>
              <a:rPr lang="en-US" dirty="0">
                <a:solidFill>
                  <a:srgbClr val="008000"/>
                </a:solidFill>
                <a:latin typeface="KG HAPPY Solid"/>
                <a:cs typeface="KG HAPPY Solid"/>
              </a:rPr>
              <a:t> </a:t>
            </a:r>
            <a:r>
              <a:rPr lang="en-US" dirty="0" smtClean="0">
                <a:solidFill>
                  <a:srgbClr val="008000"/>
                </a:solidFill>
                <a:latin typeface="KG HAPPY Solid"/>
                <a:cs typeface="KG HAPPY Solid"/>
              </a:rPr>
              <a:t>                subtract word problems </a:t>
            </a:r>
          </a:p>
          <a:p>
            <a:r>
              <a:rPr lang="en-US" dirty="0" smtClean="0">
                <a:solidFill>
                  <a:srgbClr val="008000"/>
                </a:solidFill>
                <a:latin typeface="KG HAPPY Solid"/>
                <a:cs typeface="KG HAPPY Solid"/>
              </a:rPr>
              <a:t>within 20</a:t>
            </a:r>
            <a:endParaRPr lang="en-US" dirty="0">
              <a:solidFill>
                <a:srgbClr val="008000"/>
              </a:solidFill>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1" name="TextBox 10"/>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18853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224568" y="85478"/>
            <a:ext cx="8229600" cy="6772522"/>
          </a:xfrm>
        </p:spPr>
      </p:pic>
      <p:sp>
        <p:nvSpPr>
          <p:cNvPr id="5" name="TextBox 4"/>
          <p:cNvSpPr txBox="1"/>
          <p:nvPr/>
        </p:nvSpPr>
        <p:spPr>
          <a:xfrm>
            <a:off x="1211524" y="6151793"/>
            <a:ext cx="6488576" cy="369332"/>
          </a:xfrm>
          <a:prstGeom prst="rect">
            <a:avLst/>
          </a:prstGeom>
          <a:noFill/>
        </p:spPr>
        <p:txBody>
          <a:bodyPr wrap="square" rtlCol="0">
            <a:spAutoFit/>
          </a:bodyPr>
          <a:lstStyle/>
          <a:p>
            <a:r>
              <a:rPr lang="en-US" dirty="0" smtClean="0">
                <a:latin typeface="KG HAPPY Solid"/>
                <a:cs typeface="KG HAPPY Solid"/>
              </a:rPr>
              <a:t>Add within 10</a:t>
            </a:r>
            <a:endParaRPr lang="en-US" dirty="0">
              <a:latin typeface="KG HAPPY Solid"/>
              <a:cs typeface="KG HAPPY Solid"/>
            </a:endParaRPr>
          </a:p>
        </p:txBody>
      </p:sp>
      <p:sp>
        <p:nvSpPr>
          <p:cNvPr id="6" name="TextBox 5"/>
          <p:cNvSpPr txBox="1"/>
          <p:nvPr/>
        </p:nvSpPr>
        <p:spPr>
          <a:xfrm>
            <a:off x="2125779" y="5451972"/>
            <a:ext cx="6488576" cy="369332"/>
          </a:xfrm>
          <a:prstGeom prst="rect">
            <a:avLst/>
          </a:prstGeom>
          <a:noFill/>
        </p:spPr>
        <p:txBody>
          <a:bodyPr wrap="square" rtlCol="0">
            <a:spAutoFit/>
          </a:bodyPr>
          <a:lstStyle/>
          <a:p>
            <a:r>
              <a:rPr lang="en-US" dirty="0" smtClean="0">
                <a:latin typeface="KG HAPPY Solid"/>
                <a:cs typeface="KG HAPPY Solid"/>
              </a:rPr>
              <a:t>Subtract within 10</a:t>
            </a:r>
            <a:endParaRPr lang="en-US" dirty="0">
              <a:latin typeface="KG HAPPY Solid"/>
              <a:cs typeface="KG HAPPY Solid"/>
            </a:endParaRPr>
          </a:p>
        </p:txBody>
      </p:sp>
      <p:sp>
        <p:nvSpPr>
          <p:cNvPr id="7" name="TextBox 6"/>
          <p:cNvSpPr txBox="1"/>
          <p:nvPr/>
        </p:nvSpPr>
        <p:spPr>
          <a:xfrm>
            <a:off x="3129289" y="4617256"/>
            <a:ext cx="5332943" cy="646331"/>
          </a:xfrm>
          <a:prstGeom prst="rect">
            <a:avLst/>
          </a:prstGeom>
          <a:noFill/>
        </p:spPr>
        <p:txBody>
          <a:bodyPr wrap="square" rtlCol="0">
            <a:spAutoFit/>
          </a:bodyPr>
          <a:lstStyle/>
          <a:p>
            <a:r>
              <a:rPr lang="en-US" dirty="0" smtClean="0">
                <a:latin typeface="KG HAPPY Solid"/>
                <a:cs typeface="KG HAPPY Solid"/>
              </a:rPr>
              <a:t>Add and subtract word problems </a:t>
            </a:r>
          </a:p>
          <a:p>
            <a:r>
              <a:rPr lang="en-US" dirty="0" smtClean="0">
                <a:latin typeface="KG HAPPY Solid"/>
                <a:cs typeface="KG HAPPY Solid"/>
              </a:rPr>
              <a:t>within 10 </a:t>
            </a:r>
            <a:endParaRPr lang="en-US" dirty="0">
              <a:latin typeface="KG HAPPY Solid"/>
              <a:cs typeface="KG HAPPY Solid"/>
            </a:endParaRPr>
          </a:p>
        </p:txBody>
      </p:sp>
      <p:sp>
        <p:nvSpPr>
          <p:cNvPr id="8" name="TextBox 7"/>
          <p:cNvSpPr txBox="1"/>
          <p:nvPr/>
        </p:nvSpPr>
        <p:spPr>
          <a:xfrm>
            <a:off x="4006178" y="3970925"/>
            <a:ext cx="4268899" cy="369332"/>
          </a:xfrm>
          <a:prstGeom prst="rect">
            <a:avLst/>
          </a:prstGeom>
          <a:noFill/>
        </p:spPr>
        <p:txBody>
          <a:bodyPr wrap="square" rtlCol="0">
            <a:spAutoFit/>
          </a:bodyPr>
          <a:lstStyle/>
          <a:p>
            <a:r>
              <a:rPr lang="en-US" dirty="0" smtClean="0">
                <a:latin typeface="KG HAPPY Solid"/>
                <a:cs typeface="KG HAPPY Solid"/>
              </a:rPr>
              <a:t>Add within 20</a:t>
            </a:r>
            <a:endParaRPr lang="en-US" dirty="0">
              <a:latin typeface="KG HAPPY Solid"/>
              <a:cs typeface="KG HAPPY Solid"/>
            </a:endParaRPr>
          </a:p>
        </p:txBody>
      </p:sp>
      <p:sp>
        <p:nvSpPr>
          <p:cNvPr id="9" name="TextBox 8"/>
          <p:cNvSpPr txBox="1"/>
          <p:nvPr/>
        </p:nvSpPr>
        <p:spPr>
          <a:xfrm>
            <a:off x="4947318" y="3257754"/>
            <a:ext cx="4268899" cy="369332"/>
          </a:xfrm>
          <a:prstGeom prst="rect">
            <a:avLst/>
          </a:prstGeom>
          <a:noFill/>
        </p:spPr>
        <p:txBody>
          <a:bodyPr wrap="square" rtlCol="0">
            <a:spAutoFit/>
          </a:bodyPr>
          <a:lstStyle/>
          <a:p>
            <a:r>
              <a:rPr lang="en-US" dirty="0" smtClean="0">
                <a:latin typeface="KG HAPPY Solid"/>
                <a:cs typeface="KG HAPPY Solid"/>
              </a:rPr>
              <a:t>Subtract within 20</a:t>
            </a:r>
            <a:endParaRPr lang="en-US" dirty="0">
              <a:latin typeface="KG HAPPY Solid"/>
              <a:cs typeface="KG HAPPY Solid"/>
            </a:endParaRPr>
          </a:p>
        </p:txBody>
      </p:sp>
      <p:sp>
        <p:nvSpPr>
          <p:cNvPr id="10" name="TextBox 9"/>
          <p:cNvSpPr txBox="1"/>
          <p:nvPr/>
        </p:nvSpPr>
        <p:spPr>
          <a:xfrm>
            <a:off x="5922211" y="1855339"/>
            <a:ext cx="3294007" cy="1200329"/>
          </a:xfrm>
          <a:prstGeom prst="rect">
            <a:avLst/>
          </a:prstGeom>
          <a:noFill/>
        </p:spPr>
        <p:txBody>
          <a:bodyPr wrap="square" rtlCol="0">
            <a:spAutoFit/>
          </a:bodyPr>
          <a:lstStyle/>
          <a:p>
            <a:r>
              <a:rPr lang="en-US" dirty="0" smtClean="0">
                <a:latin typeface="KG HAPPY Solid"/>
                <a:cs typeface="KG HAPPY Solid"/>
              </a:rPr>
              <a:t>                 Add and     </a:t>
            </a:r>
          </a:p>
          <a:p>
            <a:r>
              <a:rPr lang="en-US" dirty="0">
                <a:latin typeface="KG HAPPY Solid"/>
                <a:cs typeface="KG HAPPY Solid"/>
              </a:rPr>
              <a:t> </a:t>
            </a:r>
            <a:r>
              <a:rPr lang="en-US" dirty="0" smtClean="0">
                <a:latin typeface="KG HAPPY Solid"/>
                <a:cs typeface="KG HAPPY Solid"/>
              </a:rPr>
              <a:t>                subtract word problems </a:t>
            </a:r>
          </a:p>
          <a:p>
            <a:r>
              <a:rPr lang="en-US" dirty="0" smtClean="0">
                <a:latin typeface="KG HAPPY Solid"/>
                <a:cs typeface="KG HAPPY Solid"/>
              </a:rPr>
              <a:t>within 20</a:t>
            </a:r>
            <a:endParaRPr lang="en-US" dirty="0">
              <a:latin typeface="KG HAPPY Solid"/>
              <a:cs typeface="KG HAPPY Solid"/>
            </a:endParaRPr>
          </a:p>
        </p:txBody>
      </p:sp>
      <p:cxnSp>
        <p:nvCxnSpPr>
          <p:cNvPr id="15" name="Straight Arrow Connector 14"/>
          <p:cNvCxnSpPr/>
          <p:nvPr/>
        </p:nvCxnSpPr>
        <p:spPr>
          <a:xfrm flipV="1">
            <a:off x="8756325" y="1590842"/>
            <a:ext cx="0" cy="51067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2947" y="561469"/>
            <a:ext cx="2687053" cy="923330"/>
          </a:xfrm>
          <a:prstGeom prst="rect">
            <a:avLst/>
          </a:prstGeom>
          <a:noFill/>
        </p:spPr>
        <p:txBody>
          <a:bodyPr wrap="square" rtlCol="0">
            <a:spAutoFit/>
          </a:bodyPr>
          <a:lstStyle/>
          <a:p>
            <a:r>
              <a:rPr lang="en-US" sz="3600" dirty="0" smtClean="0">
                <a:latin typeface="KG HAPPY Solid"/>
                <a:cs typeface="KG HAPPY Solid"/>
              </a:rPr>
              <a:t>MASTERY   </a:t>
            </a:r>
          </a:p>
          <a:p>
            <a:pPr algn="ctr"/>
            <a:r>
              <a:rPr lang="en-US" dirty="0" smtClean="0">
                <a:latin typeface="KG HAPPY Solid"/>
                <a:cs typeface="KG HAPPY Solid"/>
              </a:rPr>
              <a:t>of standard</a:t>
            </a:r>
            <a:endParaRPr lang="en-US" dirty="0">
              <a:latin typeface="KG HAPPY Solid"/>
              <a:cs typeface="KG HAPPY Solid"/>
            </a:endParaRPr>
          </a:p>
        </p:txBody>
      </p:sp>
      <p:sp>
        <p:nvSpPr>
          <p:cNvPr id="12" name="TextBox 11"/>
          <p:cNvSpPr txBox="1"/>
          <p:nvPr/>
        </p:nvSpPr>
        <p:spPr>
          <a:xfrm>
            <a:off x="8005032" y="6324600"/>
            <a:ext cx="1138968"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21379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latin typeface="KG HAPPY Solid"/>
                <a:cs typeface="KG HAPPY Solid"/>
              </a:rPr>
              <a:t>How will student mastery be reported to parents?</a:t>
            </a:r>
            <a:endParaRPr lang="en-US" dirty="0">
              <a:latin typeface="KG HAPPY Solid"/>
              <a:cs typeface="KG HAPPY Solid"/>
            </a:endParaRPr>
          </a:p>
        </p:txBody>
      </p:sp>
      <p:sp>
        <p:nvSpPr>
          <p:cNvPr id="6" name="TextBox 5"/>
          <p:cNvSpPr txBox="1"/>
          <p:nvPr/>
        </p:nvSpPr>
        <p:spPr>
          <a:xfrm>
            <a:off x="254000" y="2138947"/>
            <a:ext cx="8702842" cy="3170099"/>
          </a:xfrm>
          <a:prstGeom prst="rect">
            <a:avLst/>
          </a:prstGeom>
          <a:noFill/>
        </p:spPr>
        <p:txBody>
          <a:bodyPr wrap="square" rtlCol="0">
            <a:spAutoFit/>
          </a:bodyPr>
          <a:lstStyle/>
          <a:p>
            <a:pPr marL="571500" indent="-571500">
              <a:buFont typeface="Arial"/>
              <a:buChar char="•"/>
            </a:pPr>
            <a:r>
              <a:rPr lang="en-US" sz="4000" dirty="0" smtClean="0">
                <a:latin typeface="KG HAPPY Solid"/>
                <a:cs typeface="KG HAPPY Solid"/>
              </a:rPr>
              <a:t>Student Work</a:t>
            </a:r>
          </a:p>
          <a:p>
            <a:pPr marL="571500" indent="-571500">
              <a:buFont typeface="Arial"/>
              <a:buChar char="•"/>
            </a:pPr>
            <a:r>
              <a:rPr lang="en-US" sz="4000" dirty="0" smtClean="0">
                <a:latin typeface="KG HAPPY Solid"/>
                <a:cs typeface="KG HAPPY Solid"/>
              </a:rPr>
              <a:t>Progress Reports</a:t>
            </a:r>
          </a:p>
          <a:p>
            <a:pPr marL="571500" indent="-571500">
              <a:buFont typeface="Arial"/>
              <a:buChar char="•"/>
            </a:pPr>
            <a:r>
              <a:rPr lang="en-US" sz="4000" dirty="0" smtClean="0">
                <a:latin typeface="KG HAPPY Solid"/>
                <a:cs typeface="KG HAPPY Solid"/>
              </a:rPr>
              <a:t>Report Cards</a:t>
            </a:r>
          </a:p>
          <a:p>
            <a:pPr marL="571500" indent="-571500">
              <a:buFont typeface="Arial"/>
              <a:buChar char="•"/>
            </a:pPr>
            <a:r>
              <a:rPr lang="en-US" sz="4000" dirty="0" smtClean="0">
                <a:latin typeface="KG HAPPY Solid"/>
                <a:cs typeface="KG HAPPY Solid"/>
              </a:rPr>
              <a:t>Parent Access to PowerSchool</a:t>
            </a:r>
          </a:p>
        </p:txBody>
      </p:sp>
    </p:spTree>
    <p:extLst>
      <p:ext uri="{BB962C8B-B14F-4D97-AF65-F5344CB8AC3E}">
        <p14:creationId xmlns:p14="http://schemas.microsoft.com/office/powerpoint/2010/main" val="920180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7202387"/>
              </p:ext>
            </p:extLst>
          </p:nvPr>
        </p:nvGraphicFramePr>
        <p:xfrm>
          <a:off x="158237" y="962009"/>
          <a:ext cx="8630164" cy="5206596"/>
        </p:xfrm>
        <a:graphic>
          <a:graphicData uri="http://schemas.openxmlformats.org/drawingml/2006/table">
            <a:tbl>
              <a:tblPr firstRow="1" bandRow="1">
                <a:tableStyleId>{5C22544A-7EE6-4342-B048-85BDC9FD1C3A}</a:tableStyleId>
              </a:tblPr>
              <a:tblGrid>
                <a:gridCol w="6410332">
                  <a:extLst>
                    <a:ext uri="{9D8B030D-6E8A-4147-A177-3AD203B41FA5}">
                      <a16:colId xmlns:a16="http://schemas.microsoft.com/office/drawing/2014/main" val="20000"/>
                    </a:ext>
                  </a:extLst>
                </a:gridCol>
                <a:gridCol w="2219832">
                  <a:extLst>
                    <a:ext uri="{9D8B030D-6E8A-4147-A177-3AD203B41FA5}">
                      <a16:colId xmlns:a16="http://schemas.microsoft.com/office/drawing/2014/main" val="20001"/>
                    </a:ext>
                  </a:extLst>
                </a:gridCol>
              </a:tblGrid>
              <a:tr h="460612">
                <a:tc>
                  <a:txBody>
                    <a:bodyPr/>
                    <a:lstStyle/>
                    <a:p>
                      <a:pPr algn="l"/>
                      <a:r>
                        <a:rPr lang="en-US" sz="2000" b="0" dirty="0" smtClean="0">
                          <a:solidFill>
                            <a:schemeClr val="tx1"/>
                          </a:solidFill>
                          <a:latin typeface="KG HAPPY Solid"/>
                          <a:cs typeface="KG HAPPY Solid"/>
                        </a:rPr>
                        <a:t>Reading Standards</a:t>
                      </a:r>
                      <a:endParaRPr lang="en-US" sz="2000" b="0" dirty="0">
                        <a:solidFill>
                          <a:schemeClr val="tx1"/>
                        </a:solidFill>
                        <a:latin typeface="KG HAPPY Solid"/>
                        <a:cs typeface="KG HAPPY Solid"/>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l">
                        <a:buNone/>
                      </a:pPr>
                      <a:endParaRPr lang="en-US" sz="1800" b="0" dirty="0" smtClean="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66536">
                <a:tc>
                  <a:txBody>
                    <a:bodyPr/>
                    <a:lstStyle/>
                    <a:p>
                      <a:pPr marL="0" indent="0" algn="l">
                        <a:buNone/>
                      </a:pPr>
                      <a:r>
                        <a:rPr lang="en-US" sz="1600" b="0" dirty="0" smtClean="0">
                          <a:solidFill>
                            <a:srgbClr val="000000"/>
                          </a:solidFill>
                          <a:latin typeface="KG HAPPY Solid"/>
                          <a:cs typeface="KG HAPPY Solid"/>
                        </a:rPr>
                        <a:t>Describe characters, settings, and major events in a story, using key details.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0" dirty="0" smtClean="0">
                        <a:solidFill>
                          <a:srgbClr val="000000"/>
                        </a:solidFill>
                        <a:latin typeface="KG HAPPY Solid"/>
                        <a:cs typeface="KG HAPPY Soli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AE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31613">
                <a:tc>
                  <a:txBody>
                    <a:bodyPr/>
                    <a:lstStyle/>
                    <a:p>
                      <a:pPr algn="l"/>
                      <a:r>
                        <a:rPr lang="en-US" sz="1600" b="0" dirty="0" smtClean="0">
                          <a:latin typeface="KG HAPPY Solid"/>
                          <a:cs typeface="KG HAPPY Solid"/>
                        </a:rPr>
                        <a:t>Describe the connection between two individuals, events, ideas, or pieces of information in a text.</a:t>
                      </a:r>
                      <a:endParaRPr lang="en-US" sz="1600" b="0" dirty="0">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BE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99287">
                <a:tc>
                  <a:txBody>
                    <a:bodyPr/>
                    <a:lstStyle/>
                    <a:p>
                      <a:pPr algn="l"/>
                      <a:r>
                        <a:rPr lang="en-US" sz="1600" b="0" dirty="0" smtClean="0">
                          <a:latin typeface="KG HAPPY Solid"/>
                          <a:cs typeface="KG HAPPY Solid"/>
                        </a:rPr>
                        <a:t>Distinguish between information provided by pictures or other illustrations and information provided by the words in a text.</a:t>
                      </a:r>
                      <a:endParaRPr lang="en-US" sz="1600" b="0" dirty="0">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AE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94662">
                <a:tc>
                  <a:txBody>
                    <a:bodyPr/>
                    <a:lstStyle/>
                    <a:p>
                      <a:pPr algn="l"/>
                      <a:r>
                        <a:rPr lang="en-US" sz="2000" b="0" dirty="0" smtClean="0">
                          <a:latin typeface="KG HAPPY Solid"/>
                          <a:cs typeface="KG HAPPY Solid"/>
                        </a:rPr>
                        <a:t>Math Standards</a:t>
                      </a:r>
                      <a:endParaRPr lang="en-US" sz="2000" b="0" dirty="0">
                        <a:latin typeface="KG HAPPY Solid"/>
                        <a:cs typeface="KG HAPPY Solid"/>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0" dirty="0" smtClean="0">
                        <a:solidFill>
                          <a:srgbClr val="000000"/>
                        </a:solidFill>
                        <a:latin typeface="KG HAPPY Solid"/>
                        <a:cs typeface="KG HAPPY Solid"/>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5681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KG HAPPY Solid"/>
                          <a:cs typeface="KG HAPPY Solid"/>
                        </a:rPr>
                        <a:t>Use addition and subtraction within 20 to solve word problems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OT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8043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KG HAPPY Solid"/>
                          <a:cs typeface="KG HAPPY Solid"/>
                        </a:rPr>
                        <a:t>Solve word problems that call for addition of three whole numbers whose sum is less than or equal to 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AE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7468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KG HAPPY Solid"/>
                          <a:cs typeface="KG HAPPY Solid"/>
                        </a:rPr>
                        <a:t>Determine the unknown whole number in an addition or subtraction equation relating three whole numbers.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BE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430421" y="160421"/>
            <a:ext cx="6670842" cy="707886"/>
          </a:xfrm>
          <a:prstGeom prst="rect">
            <a:avLst/>
          </a:prstGeom>
          <a:noFill/>
        </p:spPr>
        <p:txBody>
          <a:bodyPr wrap="square" rtlCol="0">
            <a:spAutoFit/>
          </a:bodyPr>
          <a:lstStyle/>
          <a:p>
            <a:pPr algn="ctr"/>
            <a:r>
              <a:rPr lang="en-US" sz="4000" dirty="0" smtClean="0">
                <a:latin typeface="KG HAPPY Solid"/>
                <a:cs typeface="KG HAPPY Solid"/>
              </a:rPr>
              <a:t>First Nine Weeks</a:t>
            </a:r>
            <a:endParaRPr lang="en-US" sz="4000" dirty="0">
              <a:latin typeface="KG HAPPY Solid"/>
              <a:cs typeface="KG HAPPY Solid"/>
            </a:endParaRPr>
          </a:p>
        </p:txBody>
      </p:sp>
    </p:spTree>
    <p:extLst>
      <p:ext uri="{BB962C8B-B14F-4D97-AF65-F5344CB8AC3E}">
        <p14:creationId xmlns:p14="http://schemas.microsoft.com/office/powerpoint/2010/main" val="3779470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0992588"/>
              </p:ext>
            </p:extLst>
          </p:nvPr>
        </p:nvGraphicFramePr>
        <p:xfrm>
          <a:off x="158236" y="962008"/>
          <a:ext cx="8680964" cy="5146691"/>
        </p:xfrm>
        <a:graphic>
          <a:graphicData uri="http://schemas.openxmlformats.org/drawingml/2006/table">
            <a:tbl>
              <a:tblPr firstRow="1" bandRow="1">
                <a:tableStyleId>{5C22544A-7EE6-4342-B048-85BDC9FD1C3A}</a:tableStyleId>
              </a:tblPr>
              <a:tblGrid>
                <a:gridCol w="6448065">
                  <a:extLst>
                    <a:ext uri="{9D8B030D-6E8A-4147-A177-3AD203B41FA5}">
                      <a16:colId xmlns:a16="http://schemas.microsoft.com/office/drawing/2014/main" val="20000"/>
                    </a:ext>
                  </a:extLst>
                </a:gridCol>
                <a:gridCol w="2232899">
                  <a:extLst>
                    <a:ext uri="{9D8B030D-6E8A-4147-A177-3AD203B41FA5}">
                      <a16:colId xmlns:a16="http://schemas.microsoft.com/office/drawing/2014/main" val="20001"/>
                    </a:ext>
                  </a:extLst>
                </a:gridCol>
              </a:tblGrid>
              <a:tr h="471847">
                <a:tc>
                  <a:txBody>
                    <a:bodyPr/>
                    <a:lstStyle/>
                    <a:p>
                      <a:pPr algn="l"/>
                      <a:r>
                        <a:rPr lang="en-US" sz="2000" b="0" dirty="0" smtClean="0">
                          <a:solidFill>
                            <a:schemeClr val="tx1"/>
                          </a:solidFill>
                          <a:latin typeface="KG HAPPY Solid"/>
                          <a:cs typeface="KG HAPPY Solid"/>
                        </a:rPr>
                        <a:t>Reading Standards</a:t>
                      </a:r>
                      <a:endParaRPr lang="en-US" sz="2000" b="0" dirty="0">
                        <a:solidFill>
                          <a:schemeClr val="tx1"/>
                        </a:solidFill>
                        <a:latin typeface="KG HAPPY Solid"/>
                        <a:cs typeface="KG HAPPY Solid"/>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l">
                        <a:buNone/>
                      </a:pPr>
                      <a:endParaRPr lang="en-US" sz="1800" b="0" dirty="0" smtClean="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31236">
                <a:tc>
                  <a:txBody>
                    <a:bodyPr/>
                    <a:lstStyle/>
                    <a:p>
                      <a:pPr marL="0" indent="0" algn="l">
                        <a:buNone/>
                      </a:pPr>
                      <a:r>
                        <a:rPr lang="en-US" sz="1600" b="0" dirty="0" smtClean="0">
                          <a:solidFill>
                            <a:srgbClr val="000000"/>
                          </a:solidFill>
                          <a:latin typeface="KG HAPPY Solid"/>
                          <a:cs typeface="KG HAPPY Solid"/>
                        </a:rPr>
                        <a:t>Describe characters, settings, and major events in a story, using key details.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OT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49458">
                <a:tc>
                  <a:txBody>
                    <a:bodyPr/>
                    <a:lstStyle/>
                    <a:p>
                      <a:pPr algn="l"/>
                      <a:r>
                        <a:rPr lang="en-US" sz="1600" b="0" dirty="0" smtClean="0">
                          <a:latin typeface="KG HAPPY Solid"/>
                          <a:cs typeface="KG HAPPY Solid"/>
                        </a:rPr>
                        <a:t>Describe the connection between two individuals, events, ideas, or pieces of information in a text.</a:t>
                      </a:r>
                      <a:endParaRPr lang="en-US" sz="1600" b="0" dirty="0">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AE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16344">
                <a:tc>
                  <a:txBody>
                    <a:bodyPr/>
                    <a:lstStyle/>
                    <a:p>
                      <a:pPr algn="l"/>
                      <a:r>
                        <a:rPr lang="en-US" sz="1600" b="0" dirty="0" smtClean="0">
                          <a:latin typeface="KG HAPPY Solid"/>
                          <a:cs typeface="KG HAPPY Solid"/>
                        </a:rPr>
                        <a:t>Distinguish between information provided by pictures or other illustrations and information provided by the words in a text.</a:t>
                      </a:r>
                      <a:endParaRPr lang="en-US" sz="1600" b="0" dirty="0">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OT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506728">
                <a:tc>
                  <a:txBody>
                    <a:bodyPr/>
                    <a:lstStyle/>
                    <a:p>
                      <a:pPr algn="l"/>
                      <a:r>
                        <a:rPr lang="en-US" sz="2000" b="0" dirty="0" smtClean="0">
                          <a:latin typeface="KG HAPPY Solid"/>
                          <a:cs typeface="KG HAPPY Solid"/>
                        </a:rPr>
                        <a:t>Math Standards</a:t>
                      </a:r>
                      <a:endParaRPr lang="en-US" sz="2000" b="0" dirty="0">
                        <a:latin typeface="KG HAPPY Solid"/>
                        <a:cs typeface="KG HAPPY Solid"/>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0" dirty="0" smtClean="0">
                        <a:solidFill>
                          <a:srgbClr val="000000"/>
                        </a:solidFill>
                        <a:latin typeface="KG HAPPY Solid"/>
                        <a:cs typeface="KG HAPPY Solid"/>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5820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KG HAPPY Solid"/>
                          <a:cs typeface="KG HAPPY Solid"/>
                        </a:rPr>
                        <a:t>Use addition and subtraction within 20 to solve word problems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OT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823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KG HAPPY Solid"/>
                          <a:cs typeface="KG HAPPY Solid"/>
                        </a:rPr>
                        <a:t>Solve word problems that call for addition of three whole numbers whose sum is less than or equal to 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OT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7650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KG HAPPY Solid"/>
                          <a:cs typeface="KG HAPPY Solid"/>
                        </a:rPr>
                        <a:t>Determine the unknown whole number in an addition or subtraction equation relating three whole numbers.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KG HAPPY Solid"/>
                          <a:cs typeface="KG HAPPY Solid"/>
                        </a:rPr>
                        <a:t>AE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430421" y="160421"/>
            <a:ext cx="6670842" cy="707886"/>
          </a:xfrm>
          <a:prstGeom prst="rect">
            <a:avLst/>
          </a:prstGeom>
          <a:noFill/>
        </p:spPr>
        <p:txBody>
          <a:bodyPr wrap="square" rtlCol="0">
            <a:spAutoFit/>
          </a:bodyPr>
          <a:lstStyle/>
          <a:p>
            <a:pPr algn="ctr"/>
            <a:r>
              <a:rPr lang="en-US" sz="4000" dirty="0" smtClean="0">
                <a:latin typeface="KG HAPPY Solid"/>
                <a:cs typeface="KG HAPPY Solid"/>
              </a:rPr>
              <a:t>Third Nine Weeks</a:t>
            </a:r>
            <a:endParaRPr lang="en-US" sz="4000" dirty="0">
              <a:latin typeface="KG HAPPY Solid"/>
              <a:cs typeface="KG HAPPY Solid"/>
            </a:endParaRPr>
          </a:p>
        </p:txBody>
      </p:sp>
    </p:spTree>
    <p:extLst>
      <p:ext uri="{BB962C8B-B14F-4D97-AF65-F5344CB8AC3E}">
        <p14:creationId xmlns:p14="http://schemas.microsoft.com/office/powerpoint/2010/main" val="1780255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latin typeface="KG HAPPY Solid"/>
                <a:cs typeface="KG HAPPY Solid"/>
              </a:rPr>
              <a:t>How will student mastery be reported to parents?</a:t>
            </a:r>
            <a:endParaRPr lang="en-US" dirty="0">
              <a:latin typeface="KG HAPPY Solid"/>
              <a:cs typeface="KG HAPPY Solid"/>
            </a:endParaRPr>
          </a:p>
        </p:txBody>
      </p:sp>
      <p:sp>
        <p:nvSpPr>
          <p:cNvPr id="6" name="TextBox 5"/>
          <p:cNvSpPr txBox="1"/>
          <p:nvPr/>
        </p:nvSpPr>
        <p:spPr>
          <a:xfrm>
            <a:off x="254000" y="2138947"/>
            <a:ext cx="8702842" cy="2554545"/>
          </a:xfrm>
          <a:prstGeom prst="rect">
            <a:avLst/>
          </a:prstGeom>
          <a:noFill/>
        </p:spPr>
        <p:txBody>
          <a:bodyPr wrap="square" rtlCol="0">
            <a:spAutoFit/>
          </a:bodyPr>
          <a:lstStyle/>
          <a:p>
            <a:pPr marL="571500" indent="-571500">
              <a:buFont typeface="Arial"/>
              <a:buChar char="•"/>
            </a:pPr>
            <a:r>
              <a:rPr lang="en-US" sz="4000" dirty="0" smtClean="0">
                <a:latin typeface="KG HAPPY Solid"/>
                <a:cs typeface="KG HAPPY Solid"/>
              </a:rPr>
              <a:t>Student Work</a:t>
            </a:r>
          </a:p>
          <a:p>
            <a:pPr marL="571500" indent="-571500">
              <a:buFont typeface="Arial"/>
              <a:buChar char="•"/>
            </a:pPr>
            <a:r>
              <a:rPr lang="en-US" sz="4000" dirty="0" smtClean="0">
                <a:latin typeface="KG HAPPY Solid"/>
                <a:cs typeface="KG HAPPY Solid"/>
              </a:rPr>
              <a:t>Progress Reports</a:t>
            </a:r>
          </a:p>
          <a:p>
            <a:pPr marL="571500" indent="-571500">
              <a:buFont typeface="Arial"/>
              <a:buChar char="•"/>
            </a:pPr>
            <a:r>
              <a:rPr lang="en-US" sz="4000" dirty="0" smtClean="0">
                <a:latin typeface="KG HAPPY Solid"/>
                <a:cs typeface="KG HAPPY Solid"/>
              </a:rPr>
              <a:t>Report Cards</a:t>
            </a:r>
          </a:p>
          <a:p>
            <a:pPr marL="571500" indent="-571500">
              <a:buFont typeface="Arial"/>
              <a:buChar char="•"/>
            </a:pPr>
            <a:r>
              <a:rPr lang="en-US" sz="4000" dirty="0" smtClean="0">
                <a:latin typeface="KG HAPPY Solid"/>
                <a:cs typeface="KG HAPPY Solid"/>
              </a:rPr>
              <a:t>Parent Access to PowerSchool</a:t>
            </a:r>
          </a:p>
        </p:txBody>
      </p:sp>
    </p:spTree>
    <p:extLst>
      <p:ext uri="{BB962C8B-B14F-4D97-AF65-F5344CB8AC3E}">
        <p14:creationId xmlns:p14="http://schemas.microsoft.com/office/powerpoint/2010/main" val="1201901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1732" y="255827"/>
            <a:ext cx="8669867" cy="584775"/>
          </a:xfrm>
          <a:prstGeom prst="rect">
            <a:avLst/>
          </a:prstGeom>
        </p:spPr>
        <p:txBody>
          <a:bodyPr wrap="square">
            <a:spAutoFit/>
          </a:bodyPr>
          <a:lstStyle/>
          <a:p>
            <a:pPr algn="ctr"/>
            <a:r>
              <a:rPr lang="en-US" sz="3200" dirty="0" smtClean="0">
                <a:latin typeface="KG HAPPY Solid"/>
                <a:cs typeface="KG HAPPY Solid"/>
              </a:rPr>
              <a:t>Exploring student progress on PowerSchool </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7" y="840602"/>
            <a:ext cx="7636935" cy="5736380"/>
          </a:xfrm>
          <a:prstGeom prst="rect">
            <a:avLst/>
          </a:prstGeom>
        </p:spPr>
      </p:pic>
    </p:spTree>
    <p:extLst>
      <p:ext uri="{BB962C8B-B14F-4D97-AF65-F5344CB8AC3E}">
        <p14:creationId xmlns:p14="http://schemas.microsoft.com/office/powerpoint/2010/main" val="3249674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1732" y="255827"/>
            <a:ext cx="8669867" cy="584775"/>
          </a:xfrm>
          <a:prstGeom prst="rect">
            <a:avLst/>
          </a:prstGeom>
        </p:spPr>
        <p:txBody>
          <a:bodyPr wrap="square">
            <a:spAutoFit/>
          </a:bodyPr>
          <a:lstStyle/>
          <a:p>
            <a:pPr algn="ctr"/>
            <a:r>
              <a:rPr lang="en-US" sz="3200" dirty="0" smtClean="0">
                <a:latin typeface="KG HAPPY Solid"/>
                <a:cs typeface="KG HAPPY Solid"/>
              </a:rPr>
              <a:t>Standards Based Report Card</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5" y="1138766"/>
            <a:ext cx="9144000" cy="6056297"/>
          </a:xfrm>
          <a:prstGeom prst="rect">
            <a:avLst/>
          </a:prstGeom>
        </p:spPr>
      </p:pic>
    </p:spTree>
    <p:extLst>
      <p:ext uri="{BB962C8B-B14F-4D97-AF65-F5344CB8AC3E}">
        <p14:creationId xmlns:p14="http://schemas.microsoft.com/office/powerpoint/2010/main" val="1241787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KG HAPPY Solid"/>
                <a:cs typeface="KG HAPPY Solid"/>
              </a:rPr>
              <a:t>What do grades tell us?</a:t>
            </a:r>
            <a:endParaRPr lang="en-US" dirty="0">
              <a:latin typeface="KG HAPPY Solid"/>
              <a:cs typeface="KG HAPPY Solid"/>
            </a:endParaRPr>
          </a:p>
        </p:txBody>
      </p:sp>
      <p:graphicFrame>
        <p:nvGraphicFramePr>
          <p:cNvPr id="4" name="Table 3"/>
          <p:cNvGraphicFramePr>
            <a:graphicFrameLocks noGrp="1"/>
          </p:cNvGraphicFramePr>
          <p:nvPr>
            <p:extLst>
              <p:ext uri="{D42A27DB-BD31-4B8C-83A1-F6EECF244321}">
                <p14:modId xmlns:p14="http://schemas.microsoft.com/office/powerpoint/2010/main" val="2039385705"/>
              </p:ext>
            </p:extLst>
          </p:nvPr>
        </p:nvGraphicFramePr>
        <p:xfrm>
          <a:off x="457200" y="2004449"/>
          <a:ext cx="8045118" cy="1502119"/>
        </p:xfrm>
        <a:graphic>
          <a:graphicData uri="http://schemas.openxmlformats.org/drawingml/2006/table">
            <a:tbl>
              <a:tblPr firstRow="1" bandRow="1">
                <a:tableStyleId>{5C22544A-7EE6-4342-B048-85BDC9FD1C3A}</a:tableStyleId>
              </a:tblPr>
              <a:tblGrid>
                <a:gridCol w="1310022">
                  <a:extLst>
                    <a:ext uri="{9D8B030D-6E8A-4147-A177-3AD203B41FA5}">
                      <a16:colId xmlns:a16="http://schemas.microsoft.com/office/drawing/2014/main" val="20000"/>
                    </a:ext>
                  </a:extLst>
                </a:gridCol>
                <a:gridCol w="1683774">
                  <a:extLst>
                    <a:ext uri="{9D8B030D-6E8A-4147-A177-3AD203B41FA5}">
                      <a16:colId xmlns:a16="http://schemas.microsoft.com/office/drawing/2014/main" val="20001"/>
                    </a:ext>
                  </a:extLst>
                </a:gridCol>
                <a:gridCol w="1683774">
                  <a:extLst>
                    <a:ext uri="{9D8B030D-6E8A-4147-A177-3AD203B41FA5}">
                      <a16:colId xmlns:a16="http://schemas.microsoft.com/office/drawing/2014/main" val="20002"/>
                    </a:ext>
                  </a:extLst>
                </a:gridCol>
                <a:gridCol w="1683774">
                  <a:extLst>
                    <a:ext uri="{9D8B030D-6E8A-4147-A177-3AD203B41FA5}">
                      <a16:colId xmlns:a16="http://schemas.microsoft.com/office/drawing/2014/main" val="20003"/>
                    </a:ext>
                  </a:extLst>
                </a:gridCol>
                <a:gridCol w="1683774">
                  <a:extLst>
                    <a:ext uri="{9D8B030D-6E8A-4147-A177-3AD203B41FA5}">
                      <a16:colId xmlns:a16="http://schemas.microsoft.com/office/drawing/2014/main" val="20004"/>
                    </a:ext>
                  </a:extLst>
                </a:gridCol>
              </a:tblGrid>
              <a:tr h="503252">
                <a:tc>
                  <a:txBody>
                    <a:bodyPr/>
                    <a:lstStyle/>
                    <a:p>
                      <a:pPr lvl="0" algn="ctr"/>
                      <a:r>
                        <a:rPr lang="en-US" dirty="0" smtClean="0">
                          <a:solidFill>
                            <a:srgbClr val="000000"/>
                          </a:solidFill>
                          <a:latin typeface="KG HAPPY Solid"/>
                          <a:cs typeface="KG HAPPY Solid"/>
                        </a:rPr>
                        <a:t>Name</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Reading</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Math</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Social Studies</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Science</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998867">
                <a:tc>
                  <a:txBody>
                    <a:bodyPr/>
                    <a:lstStyle/>
                    <a:p>
                      <a:pPr lvl="0" algn="ctr"/>
                      <a:r>
                        <a:rPr lang="en-US" dirty="0" smtClean="0">
                          <a:solidFill>
                            <a:srgbClr val="000000"/>
                          </a:solidFill>
                          <a:latin typeface="KG HAPPY Solid"/>
                          <a:cs typeface="KG HAPPY Solid"/>
                        </a:rPr>
                        <a:t>Sally</a:t>
                      </a:r>
                      <a:r>
                        <a:rPr lang="en-US" baseline="0" dirty="0" smtClean="0">
                          <a:solidFill>
                            <a:srgbClr val="000000"/>
                          </a:solidFill>
                          <a:latin typeface="KG HAPPY Solid"/>
                          <a:cs typeface="KG HAPPY Solid"/>
                        </a:rPr>
                        <a:t> Smith</a:t>
                      </a:r>
                      <a:endParaRPr lang="en-US" dirty="0" smtClean="0">
                        <a:solidFill>
                          <a:srgbClr val="000000"/>
                        </a:solidFill>
                        <a:latin typeface="KG HAPPY Solid"/>
                        <a:cs typeface="KG HAPPY Solid"/>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A</a:t>
                      </a:r>
                      <a:endParaRPr lang="en-US" dirty="0">
                        <a:solidFill>
                          <a:srgbClr val="000000"/>
                        </a:solidFill>
                        <a:latin typeface="KG HAPPY Solid"/>
                        <a:cs typeface="KG HAPPY Solid"/>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D</a:t>
                      </a:r>
                      <a:endParaRPr lang="en-US" dirty="0">
                        <a:solidFill>
                          <a:srgbClr val="000000"/>
                        </a:solidFill>
                        <a:latin typeface="KG HAPPY Solid"/>
                        <a:cs typeface="KG HAPPY Solid"/>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C</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B</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6531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7 at 4.2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62" b="13265"/>
          <a:stretch/>
        </p:blipFill>
        <p:spPr>
          <a:xfrm>
            <a:off x="128683" y="2322096"/>
            <a:ext cx="4369790" cy="3596104"/>
          </a:xfrm>
        </p:spPr>
      </p:pic>
      <p:sp>
        <p:nvSpPr>
          <p:cNvPr id="5" name="TextBox 4"/>
          <p:cNvSpPr txBox="1"/>
          <p:nvPr/>
        </p:nvSpPr>
        <p:spPr>
          <a:xfrm>
            <a:off x="0" y="254035"/>
            <a:ext cx="8996947" cy="1938992"/>
          </a:xfrm>
          <a:prstGeom prst="rect">
            <a:avLst/>
          </a:prstGeom>
          <a:noFill/>
        </p:spPr>
        <p:txBody>
          <a:bodyPr wrap="square" rtlCol="0">
            <a:spAutoFit/>
          </a:bodyPr>
          <a:lstStyle/>
          <a:p>
            <a:pPr algn="ctr"/>
            <a:r>
              <a:rPr lang="en-US" sz="4000" dirty="0" smtClean="0">
                <a:latin typeface="KG HAPPY Solid"/>
                <a:cs typeface="KG HAPPY Solid"/>
              </a:rPr>
              <a:t>Standards are expected to be</a:t>
            </a:r>
          </a:p>
          <a:p>
            <a:pPr algn="ctr"/>
            <a:r>
              <a:rPr lang="en-US" sz="4000" dirty="0" smtClean="0">
                <a:latin typeface="KG HAPPY Solid"/>
                <a:cs typeface="KG HAPPY Solid"/>
              </a:rPr>
              <a:t>mastered over time. </a:t>
            </a:r>
          </a:p>
          <a:p>
            <a:pPr algn="ctr"/>
            <a:r>
              <a:rPr lang="en-US" sz="4000" dirty="0" smtClean="0">
                <a:latin typeface="KG HAPPY Solid"/>
                <a:cs typeface="KG HAPPY Solid"/>
              </a:rPr>
              <a:t>Every lesson is a step toward mastery.</a:t>
            </a:r>
            <a:endParaRPr lang="en-US" sz="4000" dirty="0">
              <a:latin typeface="KG HAPPY Solid"/>
              <a:cs typeface="KG HAPPY Solid"/>
            </a:endParaRPr>
          </a:p>
        </p:txBody>
      </p:sp>
    </p:spTree>
    <p:extLst>
      <p:ext uri="{BB962C8B-B14F-4D97-AF65-F5344CB8AC3E}">
        <p14:creationId xmlns:p14="http://schemas.microsoft.com/office/powerpoint/2010/main" val="1850778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274638"/>
            <a:ext cx="8839200" cy="1143000"/>
          </a:xfrm>
        </p:spPr>
        <p:txBody>
          <a:bodyPr>
            <a:normAutofit fontScale="90000"/>
          </a:bodyPr>
          <a:lstStyle/>
          <a:p>
            <a:r>
              <a:rPr lang="en-US" dirty="0" smtClean="0">
                <a:latin typeface="KG HAPPY Solid"/>
                <a:cs typeface="KG HAPPY Solid"/>
              </a:rPr>
              <a:t>Developing a </a:t>
            </a:r>
            <a:br>
              <a:rPr lang="en-US" dirty="0" smtClean="0">
                <a:latin typeface="KG HAPPY Solid"/>
                <a:cs typeface="KG HAPPY Solid"/>
              </a:rPr>
            </a:br>
            <a:r>
              <a:rPr lang="en-US" dirty="0" smtClean="0">
                <a:latin typeface="KG HAPPY Solid"/>
                <a:cs typeface="KG HAPPY Solid"/>
              </a:rPr>
              <a:t>Growth Mindset</a:t>
            </a:r>
            <a:endParaRPr lang="en-US" dirty="0">
              <a:latin typeface="KG HAPPY Solid"/>
              <a:cs typeface="KG HAPPY Solid"/>
            </a:endParaRPr>
          </a:p>
        </p:txBody>
      </p:sp>
      <p:pic>
        <p:nvPicPr>
          <p:cNvPr id="4" name="Picture 3" descr="Screen Shot 2017-06-05 at 8.36.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93" y="1639198"/>
            <a:ext cx="8471442" cy="5016058"/>
          </a:xfrm>
          <a:prstGeom prst="rect">
            <a:avLst/>
          </a:prstGeom>
        </p:spPr>
      </p:pic>
    </p:spTree>
    <p:extLst>
      <p:ext uri="{BB962C8B-B14F-4D97-AF65-F5344CB8AC3E}">
        <p14:creationId xmlns:p14="http://schemas.microsoft.com/office/powerpoint/2010/main" val="2865545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3BA2-F918-C642-9EC8-418A94BFCC16}"/>
              </a:ext>
            </a:extLst>
          </p:cNvPr>
          <p:cNvSpPr>
            <a:spLocks noGrp="1"/>
          </p:cNvSpPr>
          <p:nvPr>
            <p:ph type="ctrTitle"/>
          </p:nvPr>
        </p:nvSpPr>
        <p:spPr>
          <a:xfrm>
            <a:off x="140678" y="3375705"/>
            <a:ext cx="8872694" cy="2387600"/>
          </a:xfrm>
        </p:spPr>
        <p:txBody>
          <a:bodyPr>
            <a:normAutofit/>
          </a:bodyPr>
          <a:lstStyle/>
          <a:p>
            <a:r>
              <a:rPr lang="en-US" dirty="0" smtClean="0"/>
              <a:t>Standards Based Reporting</a:t>
            </a:r>
            <a:endParaRPr lang="en-US" dirty="0"/>
          </a:p>
        </p:txBody>
      </p:sp>
    </p:spTree>
    <p:extLst>
      <p:ext uri="{BB962C8B-B14F-4D97-AF65-F5344CB8AC3E}">
        <p14:creationId xmlns:p14="http://schemas.microsoft.com/office/powerpoint/2010/main" val="1255941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4035"/>
            <a:ext cx="8996947" cy="707886"/>
          </a:xfrm>
          <a:prstGeom prst="rect">
            <a:avLst/>
          </a:prstGeom>
          <a:noFill/>
        </p:spPr>
        <p:txBody>
          <a:bodyPr wrap="square" rtlCol="0">
            <a:spAutoFit/>
          </a:bodyPr>
          <a:lstStyle/>
          <a:p>
            <a:pPr algn="ctr"/>
            <a:r>
              <a:rPr lang="en-US" sz="4000" dirty="0" smtClean="0">
                <a:latin typeface="KG HAPPY Solid"/>
                <a:cs typeface="KG HAPPY Solid"/>
              </a:rPr>
              <a:t>Thank You!</a:t>
            </a:r>
            <a:endParaRPr lang="en-US" sz="4000" dirty="0">
              <a:latin typeface="KG HAPPY Solid"/>
              <a:cs typeface="KG HAPPY Solid"/>
            </a:endParaRPr>
          </a:p>
        </p:txBody>
      </p:sp>
      <p:sp>
        <p:nvSpPr>
          <p:cNvPr id="2" name="Content Placeholder 1"/>
          <p:cNvSpPr>
            <a:spLocks noGrp="1"/>
          </p:cNvSpPr>
          <p:nvPr>
            <p:ph idx="1"/>
          </p:nvPr>
        </p:nvSpPr>
        <p:spPr>
          <a:xfrm>
            <a:off x="94581" y="1600200"/>
            <a:ext cx="8902366" cy="4525963"/>
          </a:xfrm>
        </p:spPr>
        <p:txBody>
          <a:bodyPr/>
          <a:lstStyle/>
          <a:p>
            <a:pPr marL="0" indent="0">
              <a:buNone/>
            </a:pPr>
            <a:r>
              <a:rPr lang="en-US" dirty="0" smtClean="0">
                <a:latin typeface="KG HAPPY Solid"/>
                <a:cs typeface="KG HAPPY Solid"/>
              </a:rPr>
              <a:t>For more information you may contact:</a:t>
            </a:r>
          </a:p>
          <a:p>
            <a:pPr marL="0" indent="0">
              <a:buNone/>
            </a:pPr>
            <a:endParaRPr lang="en-US" dirty="0" smtClean="0">
              <a:latin typeface="KG HAPPY Solid"/>
              <a:cs typeface="KG HAPPY Solid"/>
            </a:endParaRPr>
          </a:p>
          <a:p>
            <a:pPr marL="0" indent="0">
              <a:buNone/>
            </a:pPr>
            <a:r>
              <a:rPr lang="en-US" dirty="0" smtClean="0">
                <a:latin typeface="KG HAPPY Solid"/>
                <a:cs typeface="KG HAPPY Solid"/>
              </a:rPr>
              <a:t>	Your child’s teacher</a:t>
            </a:r>
          </a:p>
          <a:p>
            <a:pPr marL="0" indent="0">
              <a:buNone/>
            </a:pPr>
            <a:r>
              <a:rPr lang="en-US" dirty="0" smtClean="0">
                <a:latin typeface="KG HAPPY Solid"/>
                <a:cs typeface="KG HAPPY Solid"/>
              </a:rPr>
              <a:t>	Your school’s academic coach</a:t>
            </a:r>
          </a:p>
          <a:p>
            <a:pPr marL="0" indent="0">
              <a:buNone/>
            </a:pPr>
            <a:r>
              <a:rPr lang="en-US" dirty="0" smtClean="0">
                <a:latin typeface="KG HAPPY Solid"/>
                <a:cs typeface="KG HAPPY Solid"/>
              </a:rPr>
              <a:t>	Your school’s administrator</a:t>
            </a:r>
          </a:p>
          <a:p>
            <a:pPr marL="0" indent="0">
              <a:buNone/>
            </a:pPr>
            <a:r>
              <a:rPr lang="en-US" dirty="0" smtClean="0">
                <a:latin typeface="KG HAPPY Solid"/>
                <a:cs typeface="KG HAPPY Solid"/>
              </a:rPr>
              <a:t>	</a:t>
            </a:r>
            <a:endParaRPr lang="en-US" dirty="0">
              <a:latin typeface="KG HAPPY Solid"/>
              <a:cs typeface="KG HAPPY Solid"/>
            </a:endParaRPr>
          </a:p>
        </p:txBody>
      </p:sp>
    </p:spTree>
    <p:extLst>
      <p:ext uri="{BB962C8B-B14F-4D97-AF65-F5344CB8AC3E}">
        <p14:creationId xmlns:p14="http://schemas.microsoft.com/office/powerpoint/2010/main" val="2495019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KG HAPPY Solid"/>
                <a:cs typeface="KG HAPPY Solid"/>
              </a:rPr>
              <a:t>Traditional Grading</a:t>
            </a:r>
            <a:endParaRPr lang="en-US" dirty="0">
              <a:latin typeface="KG HAPPY Solid"/>
              <a:cs typeface="KG HAPPY Solid"/>
            </a:endParaRPr>
          </a:p>
        </p:txBody>
      </p:sp>
      <p:graphicFrame>
        <p:nvGraphicFramePr>
          <p:cNvPr id="4" name="Table 3"/>
          <p:cNvGraphicFramePr>
            <a:graphicFrameLocks noGrp="1"/>
          </p:cNvGraphicFramePr>
          <p:nvPr>
            <p:extLst>
              <p:ext uri="{D42A27DB-BD31-4B8C-83A1-F6EECF244321}">
                <p14:modId xmlns:p14="http://schemas.microsoft.com/office/powerpoint/2010/main" val="768114594"/>
              </p:ext>
            </p:extLst>
          </p:nvPr>
        </p:nvGraphicFramePr>
        <p:xfrm>
          <a:off x="457200" y="1682722"/>
          <a:ext cx="8045118" cy="4275799"/>
        </p:xfrm>
        <a:graphic>
          <a:graphicData uri="http://schemas.openxmlformats.org/drawingml/2006/table">
            <a:tbl>
              <a:tblPr firstRow="1" bandRow="1">
                <a:tableStyleId>{5C22544A-7EE6-4342-B048-85BDC9FD1C3A}</a:tableStyleId>
              </a:tblPr>
              <a:tblGrid>
                <a:gridCol w="1310022">
                  <a:extLst>
                    <a:ext uri="{9D8B030D-6E8A-4147-A177-3AD203B41FA5}">
                      <a16:colId xmlns:a16="http://schemas.microsoft.com/office/drawing/2014/main" val="20000"/>
                    </a:ext>
                  </a:extLst>
                </a:gridCol>
                <a:gridCol w="1683774">
                  <a:extLst>
                    <a:ext uri="{9D8B030D-6E8A-4147-A177-3AD203B41FA5}">
                      <a16:colId xmlns:a16="http://schemas.microsoft.com/office/drawing/2014/main" val="20001"/>
                    </a:ext>
                  </a:extLst>
                </a:gridCol>
                <a:gridCol w="1683774">
                  <a:extLst>
                    <a:ext uri="{9D8B030D-6E8A-4147-A177-3AD203B41FA5}">
                      <a16:colId xmlns:a16="http://schemas.microsoft.com/office/drawing/2014/main" val="20002"/>
                    </a:ext>
                  </a:extLst>
                </a:gridCol>
                <a:gridCol w="1683774">
                  <a:extLst>
                    <a:ext uri="{9D8B030D-6E8A-4147-A177-3AD203B41FA5}">
                      <a16:colId xmlns:a16="http://schemas.microsoft.com/office/drawing/2014/main" val="20003"/>
                    </a:ext>
                  </a:extLst>
                </a:gridCol>
                <a:gridCol w="1683774">
                  <a:extLst>
                    <a:ext uri="{9D8B030D-6E8A-4147-A177-3AD203B41FA5}">
                      <a16:colId xmlns:a16="http://schemas.microsoft.com/office/drawing/2014/main" val="20004"/>
                    </a:ext>
                  </a:extLst>
                </a:gridCol>
              </a:tblGrid>
              <a:tr h="503252">
                <a:tc>
                  <a:txBody>
                    <a:bodyPr/>
                    <a:lstStyle/>
                    <a:p>
                      <a:pPr lvl="0" algn="ctr"/>
                      <a:r>
                        <a:rPr lang="en-US" dirty="0" smtClean="0">
                          <a:solidFill>
                            <a:srgbClr val="000000"/>
                          </a:solidFill>
                          <a:latin typeface="KG HAPPY Solid"/>
                          <a:cs typeface="KG HAPPY Solid"/>
                        </a:rPr>
                        <a:t>Name</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Reading</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Math</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Social Studies</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Science</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998867">
                <a:tc>
                  <a:txBody>
                    <a:bodyPr/>
                    <a:lstStyle/>
                    <a:p>
                      <a:pPr lvl="0" algn="ctr"/>
                      <a:r>
                        <a:rPr lang="en-US" dirty="0" smtClean="0">
                          <a:solidFill>
                            <a:srgbClr val="000000"/>
                          </a:solidFill>
                          <a:latin typeface="KG HAPPY Solid"/>
                          <a:cs typeface="KG HAPPY Solid"/>
                        </a:rPr>
                        <a:t>Sally</a:t>
                      </a:r>
                      <a:r>
                        <a:rPr lang="en-US" baseline="0" dirty="0" smtClean="0">
                          <a:solidFill>
                            <a:srgbClr val="000000"/>
                          </a:solidFill>
                          <a:latin typeface="KG HAPPY Solid"/>
                          <a:cs typeface="KG HAPPY Solid"/>
                        </a:rPr>
                        <a:t> Smith</a:t>
                      </a: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A</a:t>
                      </a:r>
                      <a:endParaRPr lang="en-US" dirty="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998867">
                <a:tc>
                  <a:txBody>
                    <a:bodyPr/>
                    <a:lstStyle/>
                    <a:p>
                      <a:pPr lvl="0" algn="ct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endParaRPr lang="en-US" dirty="0" smtClean="0">
                        <a:solidFill>
                          <a:srgbClr val="000000"/>
                        </a:solidFill>
                        <a:latin typeface="KG HAPPY Solid"/>
                        <a:cs typeface="KG HAPPY Solid"/>
                      </a:endParaRPr>
                    </a:p>
                    <a:p>
                      <a:pPr lvl="0" algn="ctr"/>
                      <a:r>
                        <a:rPr lang="en-US" dirty="0" smtClean="0">
                          <a:solidFill>
                            <a:srgbClr val="000000"/>
                          </a:solidFill>
                          <a:latin typeface="KG HAPPY Solid"/>
                          <a:cs typeface="KG HAPPY Solid"/>
                        </a:rPr>
                        <a:t>87/B</a:t>
                      </a:r>
                    </a:p>
                    <a:p>
                      <a:pPr lvl="0" algn="ctr"/>
                      <a:r>
                        <a:rPr lang="en-US" dirty="0" smtClean="0">
                          <a:solidFill>
                            <a:srgbClr val="000000"/>
                          </a:solidFill>
                          <a:latin typeface="KG HAPPY Solid"/>
                          <a:cs typeface="KG HAPPY Solid"/>
                        </a:rPr>
                        <a:t>88/B</a:t>
                      </a:r>
                    </a:p>
                    <a:p>
                      <a:pPr lvl="0" algn="ctr"/>
                      <a:r>
                        <a:rPr lang="en-US" dirty="0" smtClean="0">
                          <a:solidFill>
                            <a:srgbClr val="000000"/>
                          </a:solidFill>
                          <a:latin typeface="KG HAPPY Solid"/>
                          <a:cs typeface="KG HAPPY Solid"/>
                        </a:rPr>
                        <a:t>93/A</a:t>
                      </a:r>
                    </a:p>
                    <a:p>
                      <a:pPr lvl="0" algn="ctr"/>
                      <a:r>
                        <a:rPr lang="en-US" dirty="0" smtClean="0">
                          <a:solidFill>
                            <a:srgbClr val="000000"/>
                          </a:solidFill>
                          <a:latin typeface="KG HAPPY Solid"/>
                          <a:cs typeface="KG HAPPY Solid"/>
                        </a:rPr>
                        <a:t>95/A</a:t>
                      </a:r>
                    </a:p>
                    <a:p>
                      <a:pPr lvl="0" algn="ctr"/>
                      <a:r>
                        <a:rPr lang="en-US" dirty="0" smtClean="0">
                          <a:solidFill>
                            <a:srgbClr val="000000"/>
                          </a:solidFill>
                          <a:latin typeface="KG HAPPY Solid"/>
                          <a:cs typeface="KG HAPPY Solid"/>
                        </a:rPr>
                        <a:t>96/A</a:t>
                      </a:r>
                    </a:p>
                    <a:p>
                      <a:pPr lvl="0" algn="ctr"/>
                      <a:r>
                        <a:rPr lang="en-US" dirty="0" smtClean="0">
                          <a:solidFill>
                            <a:srgbClr val="000000"/>
                          </a:solidFill>
                          <a:latin typeface="KG HAPPY Solid"/>
                          <a:cs typeface="KG HAPPY Solid"/>
                        </a:rPr>
                        <a:t>99/A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KG HAPPY Solid"/>
                          <a:ea typeface="+mn-ea"/>
                          <a:cs typeface="KG HAPPY Solid"/>
                        </a:rPr>
                        <a:t>= 93/A</a:t>
                      </a:r>
                      <a:endParaRPr lang="en-US" dirty="0" smtClean="0">
                        <a:solidFill>
                          <a:srgbClr val="000000"/>
                        </a:solidFill>
                        <a:latin typeface="KG HAPPY Solid"/>
                        <a:cs typeface="KG HAPPY Solid"/>
                      </a:endParaRPr>
                    </a:p>
                    <a:p>
                      <a:pPr lvl="0" algn="ctr"/>
                      <a:endParaRPr lang="en-US" dirty="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b="0" dirty="0" smtClean="0">
                          <a:solidFill>
                            <a:srgbClr val="000000"/>
                          </a:solidFill>
                          <a:latin typeface="KG HAPPY Solid"/>
                          <a:cs typeface="KG HAPPY Solid"/>
                        </a:rPr>
                        <a:t>65/F</a:t>
                      </a:r>
                    </a:p>
                    <a:p>
                      <a:pPr lvl="0" algn="ctr"/>
                      <a:r>
                        <a:rPr lang="en-US" b="0" dirty="0" smtClean="0">
                          <a:solidFill>
                            <a:srgbClr val="000000"/>
                          </a:solidFill>
                          <a:latin typeface="KG HAPPY Solid"/>
                          <a:cs typeface="KG HAPPY Solid"/>
                        </a:rPr>
                        <a:t>65/F</a:t>
                      </a:r>
                    </a:p>
                    <a:p>
                      <a:pPr lvl="0" algn="ctr"/>
                      <a:r>
                        <a:rPr lang="en-US" b="0" dirty="0" smtClean="0">
                          <a:solidFill>
                            <a:srgbClr val="000000"/>
                          </a:solidFill>
                          <a:latin typeface="KG HAPPY Solid"/>
                          <a:cs typeface="KG HAPPY Solid"/>
                        </a:rPr>
                        <a:t>73/D</a:t>
                      </a:r>
                    </a:p>
                    <a:p>
                      <a:pPr lvl="0" algn="ctr"/>
                      <a:r>
                        <a:rPr lang="en-US" b="0" dirty="0" smtClean="0">
                          <a:solidFill>
                            <a:srgbClr val="000000"/>
                          </a:solidFill>
                          <a:latin typeface="KG HAPPY Solid"/>
                          <a:cs typeface="KG HAPPY Solid"/>
                        </a:rPr>
                        <a:t>80/C</a:t>
                      </a:r>
                    </a:p>
                    <a:p>
                      <a:pPr lvl="0" algn="ctr"/>
                      <a:r>
                        <a:rPr lang="en-US" b="0" dirty="0" smtClean="0">
                          <a:solidFill>
                            <a:srgbClr val="000000"/>
                          </a:solidFill>
                          <a:latin typeface="KG HAPPY Solid"/>
                          <a:cs typeface="KG HAPPY Solid"/>
                        </a:rPr>
                        <a:t>80/C</a:t>
                      </a:r>
                    </a:p>
                    <a:p>
                      <a:pPr lvl="0" algn="ctr"/>
                      <a:r>
                        <a:rPr lang="en-US" b="0" dirty="0" smtClean="0">
                          <a:solidFill>
                            <a:srgbClr val="000000"/>
                          </a:solidFill>
                          <a:latin typeface="KG HAPPY Solid"/>
                          <a:cs typeface="KG HAPPY Solid"/>
                        </a:rPr>
                        <a:t>85/B</a:t>
                      </a:r>
                    </a:p>
                    <a:p>
                      <a:pPr lvl="0" algn="ctr"/>
                      <a:r>
                        <a:rPr lang="en-US" sz="3200" dirty="0" smtClean="0">
                          <a:solidFill>
                            <a:srgbClr val="000000"/>
                          </a:solidFill>
                          <a:latin typeface="KG HAPPY Solid"/>
                          <a:cs typeface="KG HAPPY Solid"/>
                        </a:rPr>
                        <a:t>=</a:t>
                      </a:r>
                      <a:r>
                        <a:rPr lang="en-US" sz="3200" baseline="0" dirty="0" smtClean="0">
                          <a:solidFill>
                            <a:srgbClr val="000000"/>
                          </a:solidFill>
                          <a:latin typeface="KG HAPPY Solid"/>
                          <a:cs typeface="KG HAPPY Solid"/>
                        </a:rPr>
                        <a:t> 74/D</a:t>
                      </a:r>
                      <a:endParaRPr lang="en-US" sz="3200"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endParaRPr lang="en-US" b="0" dirty="0" smtClean="0">
                        <a:solidFill>
                          <a:srgbClr val="000000"/>
                        </a:solidFill>
                        <a:latin typeface="KG HAPPY Solid"/>
                        <a:cs typeface="KG HAPPY Solid"/>
                      </a:endParaRPr>
                    </a:p>
                    <a:p>
                      <a:pPr lvl="0" algn="ctr"/>
                      <a:r>
                        <a:rPr lang="en-US" b="0" dirty="0" smtClean="0">
                          <a:solidFill>
                            <a:srgbClr val="000000"/>
                          </a:solidFill>
                          <a:latin typeface="KG HAPPY Solid"/>
                          <a:cs typeface="KG HAPPY Solid"/>
                        </a:rPr>
                        <a:t>68/F</a:t>
                      </a:r>
                    </a:p>
                    <a:p>
                      <a:pPr lvl="0" algn="ctr"/>
                      <a:r>
                        <a:rPr lang="en-US" b="0" dirty="0" smtClean="0">
                          <a:solidFill>
                            <a:srgbClr val="000000"/>
                          </a:solidFill>
                          <a:latin typeface="KG HAPPY Solid"/>
                          <a:cs typeface="KG HAPPY Solid"/>
                        </a:rPr>
                        <a:t>72/D</a:t>
                      </a:r>
                    </a:p>
                    <a:p>
                      <a:pPr lvl="0" algn="ctr"/>
                      <a:r>
                        <a:rPr lang="en-US" b="0" dirty="0" smtClean="0">
                          <a:solidFill>
                            <a:srgbClr val="000000"/>
                          </a:solidFill>
                          <a:latin typeface="KG HAPPY Solid"/>
                          <a:cs typeface="KG HAPPY Solid"/>
                        </a:rPr>
                        <a:t>75/D</a:t>
                      </a:r>
                    </a:p>
                    <a:p>
                      <a:pPr lvl="0" algn="ctr"/>
                      <a:r>
                        <a:rPr lang="en-US" b="0" dirty="0" smtClean="0">
                          <a:solidFill>
                            <a:srgbClr val="000000"/>
                          </a:solidFill>
                          <a:latin typeface="KG HAPPY Solid"/>
                          <a:cs typeface="KG HAPPY Solid"/>
                        </a:rPr>
                        <a:t>80/C</a:t>
                      </a:r>
                    </a:p>
                    <a:p>
                      <a:pPr lvl="0" algn="ctr"/>
                      <a:r>
                        <a:rPr lang="en-US" b="0" dirty="0" smtClean="0">
                          <a:solidFill>
                            <a:srgbClr val="000000"/>
                          </a:solidFill>
                          <a:latin typeface="KG HAPPY Solid"/>
                          <a:cs typeface="KG HAPPY Solid"/>
                        </a:rPr>
                        <a:t>88/B</a:t>
                      </a:r>
                    </a:p>
                    <a:p>
                      <a:pPr lvl="0" algn="ctr"/>
                      <a:r>
                        <a:rPr lang="en-US" b="0" dirty="0" smtClean="0">
                          <a:solidFill>
                            <a:srgbClr val="000000"/>
                          </a:solidFill>
                          <a:latin typeface="KG HAPPY Solid"/>
                          <a:cs typeface="KG HAPPY Solid"/>
                        </a:rPr>
                        <a:t>95/A</a:t>
                      </a:r>
                    </a:p>
                    <a:p>
                      <a:pPr lvl="0" algn="ctr"/>
                      <a:r>
                        <a:rPr lang="en-US" sz="3200" dirty="0" smtClean="0">
                          <a:solidFill>
                            <a:srgbClr val="000000"/>
                          </a:solidFill>
                          <a:latin typeface="KG HAPPY Solid"/>
                          <a:cs typeface="KG HAPPY Solid"/>
                        </a:rPr>
                        <a:t>=</a:t>
                      </a:r>
                      <a:r>
                        <a:rPr lang="en-US" sz="3200" baseline="0" dirty="0" smtClean="0">
                          <a:solidFill>
                            <a:srgbClr val="000000"/>
                          </a:solidFill>
                          <a:latin typeface="KG HAPPY Solid"/>
                          <a:cs typeface="KG HAPPY Solid"/>
                        </a:rPr>
                        <a:t> 79/C</a:t>
                      </a:r>
                      <a:endParaRPr lang="en-US" sz="3200" dirty="0" smtClean="0">
                        <a:solidFill>
                          <a:srgbClr val="000000"/>
                        </a:solidFill>
                        <a:latin typeface="KG HAPPY Solid"/>
                        <a:cs typeface="KG HAPPY Solid"/>
                      </a:endParaRPr>
                    </a:p>
                    <a:p>
                      <a:pPr lvl="0" algn="ct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endParaRPr lang="en-US" dirty="0" smtClean="0">
                        <a:solidFill>
                          <a:srgbClr val="000000"/>
                        </a:solidFill>
                        <a:latin typeface="KG HAPPY Solid"/>
                        <a:cs typeface="KG HAPPY Solid"/>
                      </a:endParaRPr>
                    </a:p>
                    <a:p>
                      <a:pPr lvl="0" algn="ctr"/>
                      <a:r>
                        <a:rPr lang="en-US" dirty="0" smtClean="0">
                          <a:solidFill>
                            <a:srgbClr val="000000"/>
                          </a:solidFill>
                          <a:latin typeface="KG HAPPY Solid"/>
                          <a:cs typeface="KG HAPPY Solid"/>
                        </a:rPr>
                        <a:t>76/D</a:t>
                      </a:r>
                    </a:p>
                    <a:p>
                      <a:pPr lvl="0" algn="ctr"/>
                      <a:r>
                        <a:rPr lang="en-US" dirty="0" smtClean="0">
                          <a:solidFill>
                            <a:srgbClr val="000000"/>
                          </a:solidFill>
                          <a:latin typeface="KG HAPPY Solid"/>
                          <a:cs typeface="KG HAPPY Solid"/>
                        </a:rPr>
                        <a:t>77/C</a:t>
                      </a:r>
                    </a:p>
                    <a:p>
                      <a:pPr lvl="0" algn="ctr"/>
                      <a:r>
                        <a:rPr lang="en-US" dirty="0" smtClean="0">
                          <a:solidFill>
                            <a:srgbClr val="000000"/>
                          </a:solidFill>
                          <a:latin typeface="KG HAPPY Solid"/>
                          <a:cs typeface="KG HAPPY Solid"/>
                        </a:rPr>
                        <a:t>84/C</a:t>
                      </a:r>
                    </a:p>
                    <a:p>
                      <a:pPr lvl="0" algn="ctr"/>
                      <a:r>
                        <a:rPr lang="en-US" dirty="0" smtClean="0">
                          <a:solidFill>
                            <a:srgbClr val="000000"/>
                          </a:solidFill>
                          <a:latin typeface="KG HAPPY Solid"/>
                          <a:cs typeface="KG HAPPY Solid"/>
                        </a:rPr>
                        <a:t>88/B</a:t>
                      </a:r>
                    </a:p>
                    <a:p>
                      <a:pPr lvl="0" algn="ctr"/>
                      <a:r>
                        <a:rPr lang="en-US" dirty="0" smtClean="0">
                          <a:solidFill>
                            <a:srgbClr val="000000"/>
                          </a:solidFill>
                          <a:latin typeface="KG HAPPY Solid"/>
                          <a:cs typeface="KG HAPPY Solid"/>
                        </a:rPr>
                        <a:t>92/B</a:t>
                      </a:r>
                    </a:p>
                    <a:p>
                      <a:pPr lvl="0" algn="ctr"/>
                      <a:r>
                        <a:rPr lang="en-US" dirty="0" smtClean="0">
                          <a:solidFill>
                            <a:srgbClr val="000000"/>
                          </a:solidFill>
                          <a:latin typeface="KG HAPPY Solid"/>
                          <a:cs typeface="KG HAPPY Solid"/>
                        </a:rPr>
                        <a:t>95/A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KG HAPPY Solid"/>
                          <a:ea typeface="+mn-ea"/>
                          <a:cs typeface="KG HAPPY Solid"/>
                        </a:rPr>
                        <a:t>= 85/B</a:t>
                      </a:r>
                      <a:endParaRPr lang="en-US" dirty="0" smtClean="0">
                        <a:solidFill>
                          <a:srgbClr val="000000"/>
                        </a:solidFill>
                        <a:latin typeface="KG HAPPY Solid"/>
                        <a:cs typeface="KG HAPPY Solid"/>
                      </a:endParaRPr>
                    </a:p>
                    <a:p>
                      <a:pPr lvl="0" algn="ct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6589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6-09-08 at 11.26.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800" y="44462"/>
            <a:ext cx="5902668" cy="6203938"/>
          </a:xfrm>
          <a:prstGeom prst="rect">
            <a:avLst/>
          </a:prstGeom>
        </p:spPr>
      </p:pic>
    </p:spTree>
    <p:extLst>
      <p:ext uri="{BB962C8B-B14F-4D97-AF65-F5344CB8AC3E}">
        <p14:creationId xmlns:p14="http://schemas.microsoft.com/office/powerpoint/2010/main" val="651329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6-09-08 at 11.26.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800" y="-31738"/>
            <a:ext cx="5902668" cy="6203938"/>
          </a:xfrm>
          <a:prstGeom prst="rect">
            <a:avLst/>
          </a:prstGeom>
        </p:spPr>
      </p:pic>
      <p:sp>
        <p:nvSpPr>
          <p:cNvPr id="2" name="Rectangle 1"/>
          <p:cNvSpPr/>
          <p:nvPr/>
        </p:nvSpPr>
        <p:spPr>
          <a:xfrm>
            <a:off x="2915225" y="-318719"/>
            <a:ext cx="3323671" cy="7017306"/>
          </a:xfrm>
          <a:prstGeom prst="rect">
            <a:avLst/>
          </a:prstGeom>
        </p:spPr>
        <p:txBody>
          <a:bodyPr wrap="none">
            <a:spAutoFit/>
          </a:bodyPr>
          <a:lstStyle/>
          <a:p>
            <a:pPr lvl="0"/>
            <a:r>
              <a:rPr lang="en-US" sz="45000" dirty="0">
                <a:solidFill>
                  <a:prstClr val="black"/>
                </a:solidFill>
              </a:rPr>
              <a:t>B</a:t>
            </a:r>
          </a:p>
        </p:txBody>
      </p:sp>
    </p:spTree>
    <p:extLst>
      <p:ext uri="{BB962C8B-B14F-4D97-AF65-F5344CB8AC3E}">
        <p14:creationId xmlns:p14="http://schemas.microsoft.com/office/powerpoint/2010/main" val="3173271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3700" y="338138"/>
            <a:ext cx="8229600" cy="1143000"/>
          </a:xfrm>
        </p:spPr>
        <p:txBody>
          <a:bodyPr>
            <a:normAutofit fontScale="90000"/>
          </a:bodyPr>
          <a:lstStyle/>
          <a:p>
            <a:r>
              <a:rPr lang="en-US" smtClean="0">
                <a:latin typeface="KG HAPPY Solid"/>
                <a:cs typeface="KG HAPPY Solid"/>
              </a:rPr>
              <a:t/>
            </a:r>
            <a:br>
              <a:rPr lang="en-US" smtClean="0">
                <a:latin typeface="KG HAPPY Solid"/>
                <a:cs typeface="KG HAPPY Solid"/>
              </a:rPr>
            </a:br>
            <a:r>
              <a:rPr lang="en-US" smtClean="0">
                <a:latin typeface="KG HAPPY Solid"/>
                <a:cs typeface="KG HAPPY Solid"/>
              </a:rPr>
              <a:t>How </a:t>
            </a:r>
            <a:r>
              <a:rPr lang="en-US" dirty="0" smtClean="0">
                <a:latin typeface="KG HAPPY Solid"/>
                <a:cs typeface="KG HAPPY Solid"/>
              </a:rPr>
              <a:t>will student mastery </a:t>
            </a:r>
            <a:r>
              <a:rPr lang="en-US" smtClean="0">
                <a:latin typeface="KG HAPPY Solid"/>
                <a:cs typeface="KG HAPPY Solid"/>
              </a:rPr>
              <a:t>be </a:t>
            </a:r>
            <a:br>
              <a:rPr lang="en-US" smtClean="0">
                <a:latin typeface="KG HAPPY Solid"/>
                <a:cs typeface="KG HAPPY Solid"/>
              </a:rPr>
            </a:br>
            <a:r>
              <a:rPr lang="en-US" smtClean="0">
                <a:latin typeface="KG HAPPY Solid"/>
                <a:cs typeface="KG HAPPY Solid"/>
              </a:rPr>
              <a:t>reported </a:t>
            </a:r>
            <a:r>
              <a:rPr lang="en-US" dirty="0" smtClean="0">
                <a:latin typeface="KG HAPPY Solid"/>
                <a:cs typeface="KG HAPPY Solid"/>
              </a:rPr>
              <a:t>to parents?</a:t>
            </a:r>
            <a:endParaRPr lang="en-US" dirty="0">
              <a:latin typeface="KG HAPPY Solid"/>
              <a:cs typeface="KG HAPPY Solid"/>
            </a:endParaRPr>
          </a:p>
        </p:txBody>
      </p:sp>
      <p:sp>
        <p:nvSpPr>
          <p:cNvPr id="6" name="TextBox 5"/>
          <p:cNvSpPr txBox="1"/>
          <p:nvPr/>
        </p:nvSpPr>
        <p:spPr>
          <a:xfrm>
            <a:off x="596900" y="2138947"/>
            <a:ext cx="8547100" cy="2339102"/>
          </a:xfrm>
          <a:prstGeom prst="rect">
            <a:avLst/>
          </a:prstGeom>
          <a:noFill/>
        </p:spPr>
        <p:txBody>
          <a:bodyPr wrap="square" rtlCol="0">
            <a:spAutoFit/>
          </a:bodyPr>
          <a:lstStyle/>
          <a:p>
            <a:r>
              <a:rPr lang="en-US" sz="2000" dirty="0" smtClean="0">
                <a:latin typeface="KG HAPPY Solid"/>
                <a:cs typeface="KG HAPPY Solid"/>
              </a:rPr>
              <a:t>Mastery will be reported using these terms:</a:t>
            </a:r>
          </a:p>
          <a:p>
            <a:endParaRPr lang="en-US" dirty="0">
              <a:latin typeface="KG HAPPY Solid"/>
              <a:cs typeface="KG HAPPY Solid"/>
            </a:endParaRPr>
          </a:p>
          <a:p>
            <a:r>
              <a:rPr lang="en-US" sz="3600" dirty="0" smtClean="0">
                <a:latin typeface="KG HAPPY Solid"/>
                <a:cs typeface="KG HAPPY Solid"/>
              </a:rPr>
              <a:t>OT – On Track</a:t>
            </a:r>
          </a:p>
          <a:p>
            <a:r>
              <a:rPr lang="en-US" sz="3600" dirty="0" smtClean="0">
                <a:latin typeface="KG HAPPY Solid"/>
                <a:cs typeface="KG HAPPY Solid"/>
              </a:rPr>
              <a:t>AE – Approaching Expectations</a:t>
            </a:r>
          </a:p>
          <a:p>
            <a:r>
              <a:rPr lang="en-US" sz="3600" dirty="0" smtClean="0">
                <a:latin typeface="KG HAPPY Solid"/>
                <a:cs typeface="KG HAPPY Solid"/>
              </a:rPr>
              <a:t>BE – Below Expectations</a:t>
            </a:r>
          </a:p>
        </p:txBody>
      </p:sp>
    </p:spTree>
    <p:extLst>
      <p:ext uri="{BB962C8B-B14F-4D97-AF65-F5344CB8AC3E}">
        <p14:creationId xmlns:p14="http://schemas.microsoft.com/office/powerpoint/2010/main" val="1366352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KG HAPPY Solid"/>
                <a:cs typeface="KG HAPPY Solid"/>
              </a:rPr>
              <a:t>Standards </a:t>
            </a:r>
            <a:r>
              <a:rPr lang="en-US" dirty="0">
                <a:latin typeface="KG HAPPY Solid"/>
                <a:cs typeface="KG HAPPY Solid"/>
              </a:rPr>
              <a:t>B</a:t>
            </a:r>
            <a:r>
              <a:rPr lang="en-US" dirty="0" smtClean="0">
                <a:latin typeface="KG HAPPY Solid"/>
                <a:cs typeface="KG HAPPY Solid"/>
              </a:rPr>
              <a:t>ased Grading</a:t>
            </a:r>
            <a:endParaRPr lang="en-US" dirty="0">
              <a:latin typeface="KG HAPPY Solid"/>
              <a:cs typeface="KG HAPPY Solid"/>
            </a:endParaRPr>
          </a:p>
        </p:txBody>
      </p:sp>
      <p:graphicFrame>
        <p:nvGraphicFramePr>
          <p:cNvPr id="4" name="Table 3"/>
          <p:cNvGraphicFramePr>
            <a:graphicFrameLocks noGrp="1"/>
          </p:cNvGraphicFramePr>
          <p:nvPr>
            <p:extLst>
              <p:ext uri="{D42A27DB-BD31-4B8C-83A1-F6EECF244321}">
                <p14:modId xmlns:p14="http://schemas.microsoft.com/office/powerpoint/2010/main" val="3235399089"/>
              </p:ext>
            </p:extLst>
          </p:nvPr>
        </p:nvGraphicFramePr>
        <p:xfrm>
          <a:off x="457200" y="1682722"/>
          <a:ext cx="8229600" cy="4498720"/>
        </p:xfrm>
        <a:graphic>
          <a:graphicData uri="http://schemas.openxmlformats.org/drawingml/2006/table">
            <a:tbl>
              <a:tblPr firstRow="1" bandRow="1">
                <a:tableStyleId>{5C22544A-7EE6-4342-B048-85BDC9FD1C3A}</a:tableStyleId>
              </a:tblPr>
              <a:tblGrid>
                <a:gridCol w="3382306">
                  <a:extLst>
                    <a:ext uri="{9D8B030D-6E8A-4147-A177-3AD203B41FA5}">
                      <a16:colId xmlns:a16="http://schemas.microsoft.com/office/drawing/2014/main" val="20000"/>
                    </a:ext>
                  </a:extLst>
                </a:gridCol>
                <a:gridCol w="4847294">
                  <a:extLst>
                    <a:ext uri="{9D8B030D-6E8A-4147-A177-3AD203B41FA5}">
                      <a16:colId xmlns:a16="http://schemas.microsoft.com/office/drawing/2014/main" val="20001"/>
                    </a:ext>
                  </a:extLst>
                </a:gridCol>
              </a:tblGrid>
              <a:tr h="503252">
                <a:tc>
                  <a:txBody>
                    <a:bodyPr/>
                    <a:lstStyle/>
                    <a:p>
                      <a:pPr lvl="0" algn="ctr"/>
                      <a:r>
                        <a:rPr lang="en-US" dirty="0" smtClean="0">
                          <a:solidFill>
                            <a:srgbClr val="000000"/>
                          </a:solidFill>
                          <a:latin typeface="KG HAPPY Solid"/>
                          <a:cs typeface="KG HAPPY Solid"/>
                        </a:rPr>
                        <a:t>Sally</a:t>
                      </a:r>
                      <a:r>
                        <a:rPr lang="en-US" baseline="0" dirty="0" smtClean="0">
                          <a:solidFill>
                            <a:srgbClr val="000000"/>
                          </a:solidFill>
                          <a:latin typeface="KG HAPPY Solid"/>
                          <a:cs typeface="KG HAPPY Solid"/>
                        </a:rPr>
                        <a:t> Smith</a:t>
                      </a:r>
                      <a:endParaRPr lang="en-US" dirty="0" smtClean="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Reading</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998867">
                <a:tc>
                  <a:txBody>
                    <a:bodyPr/>
                    <a:lstStyle/>
                    <a:p>
                      <a:pPr lvl="0" algn="ct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l"/>
                      <a:r>
                        <a:rPr lang="en-US" dirty="0" smtClean="0">
                          <a:solidFill>
                            <a:srgbClr val="000000"/>
                          </a:solidFill>
                          <a:latin typeface="KG HAPPY Solid"/>
                          <a:cs typeface="KG HAPPY Solid"/>
                        </a:rPr>
                        <a:t>Ask and answer questions about key details in a text.</a:t>
                      </a:r>
                      <a:endParaRPr lang="en-US" dirty="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998867">
                <a:tc>
                  <a:txBody>
                    <a:bodyPr/>
                    <a:lstStyle/>
                    <a:p>
                      <a:pPr lvl="0" algn="ct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latin typeface="KG HAPPY Solid"/>
                          <a:cs typeface="KG HAPPY Solid"/>
                        </a:rPr>
                        <a:t>Identify who is telling the story at various points in a text</a:t>
                      </a:r>
                      <a:endParaRPr lang="en-US" dirty="0">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8867">
                <a:tc>
                  <a:txBody>
                    <a:bodyPr/>
                    <a:lstStyle/>
                    <a:p>
                      <a:pPr lvl="0" algn="ct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latin typeface="KG HAPPY Solid"/>
                          <a:cs typeface="KG HAPPY Solid"/>
                        </a:rPr>
                        <a:t>Recognize the distinguishing features of a sentence, such as first work, capitalization, and ending punctuation.</a:t>
                      </a:r>
                      <a:endParaRPr lang="en-US" dirty="0">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8867">
                <a:tc>
                  <a:txBody>
                    <a:bodyPr/>
                    <a:lstStyle/>
                    <a:p>
                      <a:pPr lvl="0" algn="ct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latin typeface="KG HAPPY Solid"/>
                          <a:cs typeface="KG HAPPY Solid"/>
                        </a:rPr>
                        <a:t>Print all upper and lowercase letters.</a:t>
                      </a:r>
                      <a:endParaRPr lang="en-US" dirty="0">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543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KG HAPPY Solid"/>
                <a:cs typeface="KG HAPPY Solid"/>
              </a:rPr>
              <a:t>Standards </a:t>
            </a:r>
            <a:r>
              <a:rPr lang="en-US" dirty="0">
                <a:latin typeface="KG HAPPY Solid"/>
                <a:cs typeface="KG HAPPY Solid"/>
              </a:rPr>
              <a:t>B</a:t>
            </a:r>
            <a:r>
              <a:rPr lang="en-US" dirty="0" smtClean="0">
                <a:latin typeface="KG HAPPY Solid"/>
                <a:cs typeface="KG HAPPY Solid"/>
              </a:rPr>
              <a:t>ased Grading</a:t>
            </a:r>
            <a:endParaRPr lang="en-US" dirty="0">
              <a:latin typeface="KG HAPPY Solid"/>
              <a:cs typeface="KG HAPPY Solid"/>
            </a:endParaRPr>
          </a:p>
        </p:txBody>
      </p:sp>
      <p:graphicFrame>
        <p:nvGraphicFramePr>
          <p:cNvPr id="4" name="Table 3"/>
          <p:cNvGraphicFramePr>
            <a:graphicFrameLocks noGrp="1"/>
          </p:cNvGraphicFramePr>
          <p:nvPr>
            <p:extLst>
              <p:ext uri="{D42A27DB-BD31-4B8C-83A1-F6EECF244321}">
                <p14:modId xmlns:p14="http://schemas.microsoft.com/office/powerpoint/2010/main" val="1971468711"/>
              </p:ext>
            </p:extLst>
          </p:nvPr>
        </p:nvGraphicFramePr>
        <p:xfrm>
          <a:off x="457200" y="1682722"/>
          <a:ext cx="8229600" cy="4498720"/>
        </p:xfrm>
        <a:graphic>
          <a:graphicData uri="http://schemas.openxmlformats.org/drawingml/2006/table">
            <a:tbl>
              <a:tblPr firstRow="1" bandRow="1">
                <a:tableStyleId>{5C22544A-7EE6-4342-B048-85BDC9FD1C3A}</a:tableStyleId>
              </a:tblPr>
              <a:tblGrid>
                <a:gridCol w="3382306">
                  <a:extLst>
                    <a:ext uri="{9D8B030D-6E8A-4147-A177-3AD203B41FA5}">
                      <a16:colId xmlns:a16="http://schemas.microsoft.com/office/drawing/2014/main" val="20000"/>
                    </a:ext>
                  </a:extLst>
                </a:gridCol>
                <a:gridCol w="4847294">
                  <a:extLst>
                    <a:ext uri="{9D8B030D-6E8A-4147-A177-3AD203B41FA5}">
                      <a16:colId xmlns:a16="http://schemas.microsoft.com/office/drawing/2014/main" val="20001"/>
                    </a:ext>
                  </a:extLst>
                </a:gridCol>
              </a:tblGrid>
              <a:tr h="503252">
                <a:tc>
                  <a:txBody>
                    <a:bodyPr/>
                    <a:lstStyle/>
                    <a:p>
                      <a:pPr lvl="0" algn="ctr"/>
                      <a:r>
                        <a:rPr lang="en-US" dirty="0" smtClean="0">
                          <a:solidFill>
                            <a:srgbClr val="000000"/>
                          </a:solidFill>
                          <a:latin typeface="KG HAPPY Solid"/>
                          <a:cs typeface="KG HAPPY Solid"/>
                        </a:rPr>
                        <a:t>Sally</a:t>
                      </a:r>
                      <a:r>
                        <a:rPr lang="en-US" baseline="0" dirty="0" smtClean="0">
                          <a:solidFill>
                            <a:srgbClr val="000000"/>
                          </a:solidFill>
                          <a:latin typeface="KG HAPPY Solid"/>
                          <a:cs typeface="KG HAPPY Solid"/>
                        </a:rPr>
                        <a:t> Smith</a:t>
                      </a:r>
                      <a:endParaRPr lang="en-US" dirty="0" smtClean="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a:r>
                        <a:rPr lang="en-US" dirty="0" smtClean="0">
                          <a:solidFill>
                            <a:srgbClr val="000000"/>
                          </a:solidFill>
                          <a:latin typeface="KG HAPPY Solid"/>
                          <a:cs typeface="KG HAPPY Solid"/>
                        </a:rPr>
                        <a:t>Reading</a:t>
                      </a:r>
                      <a:endParaRPr lang="en-US" dirty="0">
                        <a:solidFill>
                          <a:srgbClr val="000000"/>
                        </a:solidFill>
                        <a:latin typeface="KG HAPPY Solid"/>
                        <a:cs typeface="KG HAPPY Solid"/>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998867">
                <a:tc>
                  <a:txBody>
                    <a:bodyPr/>
                    <a:lstStyle/>
                    <a:p>
                      <a:pPr lvl="0" algn="ctr"/>
                      <a:r>
                        <a:rPr lang="en-US" dirty="0" smtClean="0">
                          <a:solidFill>
                            <a:srgbClr val="000000"/>
                          </a:solidFill>
                          <a:latin typeface="KG HAPPY Solid"/>
                          <a:cs typeface="KG HAPPY Solid"/>
                        </a:rPr>
                        <a:t>Approaching Expectations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l"/>
                      <a:r>
                        <a:rPr lang="en-US" dirty="0" smtClean="0">
                          <a:solidFill>
                            <a:srgbClr val="000000"/>
                          </a:solidFill>
                          <a:latin typeface="KG HAPPY Solid"/>
                          <a:cs typeface="KG HAPPY Solid"/>
                        </a:rPr>
                        <a:t>Ask and answer questions about key details in a text.</a:t>
                      </a:r>
                      <a:endParaRPr lang="en-US" dirty="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9988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KG HAPPY Solid"/>
                          <a:cs typeface="KG HAPPY Solid"/>
                        </a:rPr>
                        <a:t>Approaching Expectations</a:t>
                      </a:r>
                    </a:p>
                    <a:p>
                      <a:pPr lvl="0" algn="ct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latin typeface="KG HAPPY Solid"/>
                          <a:cs typeface="KG HAPPY Solid"/>
                        </a:rPr>
                        <a:t>Identify who is telling the story at various points in a text</a:t>
                      </a:r>
                      <a:endParaRPr lang="en-US" dirty="0">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88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KG HAPPY Solid"/>
                          <a:cs typeface="KG HAPPY Solid"/>
                        </a:rPr>
                        <a:t>Below Expectations</a:t>
                      </a:r>
                    </a:p>
                    <a:p>
                      <a:pPr lvl="0" algn="ctr"/>
                      <a:endParaRPr lang="en-US" dirty="0" smtClean="0">
                        <a:solidFill>
                          <a:srgbClr val="000000"/>
                        </a:solidFill>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latin typeface="KG HAPPY Solid"/>
                          <a:cs typeface="KG HAPPY Solid"/>
                        </a:rPr>
                        <a:t>Recognize the distinguishing features of a sentence, such as first work, capitalization, and ending punctuation.</a:t>
                      </a:r>
                      <a:endParaRPr lang="en-US" dirty="0">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8867">
                <a:tc>
                  <a:txBody>
                    <a:bodyPr/>
                    <a:lstStyle/>
                    <a:p>
                      <a:pPr lvl="0" algn="ctr"/>
                      <a:r>
                        <a:rPr lang="en-US" dirty="0" smtClean="0">
                          <a:solidFill>
                            <a:srgbClr val="000000"/>
                          </a:solidFill>
                          <a:latin typeface="KG HAPPY Solid"/>
                          <a:cs typeface="KG HAPPY Solid"/>
                        </a:rPr>
                        <a:t>On Track</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latin typeface="KG HAPPY Solid"/>
                          <a:cs typeface="KG HAPPY Solid"/>
                        </a:rPr>
                        <a:t>Print all upper and lowercase letters.</a:t>
                      </a:r>
                      <a:endParaRPr lang="en-US" dirty="0">
                        <a:latin typeface="KG HAPPY Solid"/>
                        <a:cs typeface="KG HAPPY Solid"/>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7116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4061</TotalTime>
  <Words>2163</Words>
  <Application>Microsoft Office PowerPoint</Application>
  <PresentationFormat>Letter Paper (8.5x11 in)</PresentationFormat>
  <Paragraphs>310</Paragraphs>
  <Slides>33</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Franklin Gothic Book</vt:lpstr>
      <vt:lpstr>Franklin Gothic Medium</vt:lpstr>
      <vt:lpstr>KG HAPPY Solid</vt:lpstr>
      <vt:lpstr>Office Theme</vt:lpstr>
      <vt:lpstr>Custom Design</vt:lpstr>
      <vt:lpstr>Standards Based Reporting</vt:lpstr>
      <vt:lpstr>PowerPoint Presentation</vt:lpstr>
      <vt:lpstr>What do grades tell us?</vt:lpstr>
      <vt:lpstr>Traditional Grading</vt:lpstr>
      <vt:lpstr>PowerPoint Presentation</vt:lpstr>
      <vt:lpstr>PowerPoint Presentation</vt:lpstr>
      <vt:lpstr> How will student mastery be  reported to parents?</vt:lpstr>
      <vt:lpstr>Standards Based Grading</vt:lpstr>
      <vt:lpstr>Standards Based Grading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will student mastery be reported to parents?</vt:lpstr>
      <vt:lpstr>PowerPoint Presentation</vt:lpstr>
      <vt:lpstr>PowerPoint Presentation</vt:lpstr>
      <vt:lpstr>How will student mastery be reported to parents?</vt:lpstr>
      <vt:lpstr>PowerPoint Presentation</vt:lpstr>
      <vt:lpstr>PowerPoint Presentation</vt:lpstr>
      <vt:lpstr>PowerPoint Presentation</vt:lpstr>
      <vt:lpstr>Developing a  Growth Mindset</vt:lpstr>
      <vt:lpstr>Standards Based Reporting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Lauren Calhoun</cp:lastModifiedBy>
  <cp:revision>54</cp:revision>
  <cp:lastPrinted>2018-09-16T21:57:04Z</cp:lastPrinted>
  <dcterms:created xsi:type="dcterms:W3CDTF">2018-07-24T18:18:23Z</dcterms:created>
  <dcterms:modified xsi:type="dcterms:W3CDTF">2018-10-31T20:06:03Z</dcterms:modified>
</cp:coreProperties>
</file>